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4" r:id="rId4"/>
    <p:sldId id="265" r:id="rId5"/>
    <p:sldId id="266" r:id="rId6"/>
    <p:sldId id="273" r:id="rId7"/>
    <p:sldId id="274" r:id="rId8"/>
    <p:sldId id="275" r:id="rId9"/>
    <p:sldId id="276" r:id="rId10"/>
    <p:sldId id="277" r:id="rId11"/>
    <p:sldId id="278" r:id="rId12"/>
    <p:sldId id="267" r:id="rId13"/>
    <p:sldId id="279" r:id="rId14"/>
    <p:sldId id="284" r:id="rId15"/>
    <p:sldId id="262" r:id="rId16"/>
    <p:sldId id="281" r:id="rId17"/>
    <p:sldId id="285" r:id="rId18"/>
    <p:sldId id="282" r:id="rId19"/>
    <p:sldId id="280" r:id="rId20"/>
    <p:sldId id="283" r:id="rId21"/>
    <p:sldId id="271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va Sans" panose="020B0604020202020204" charset="0"/>
      <p:regular r:id="rId28"/>
    </p:embeddedFont>
    <p:embeddedFont>
      <p:font typeface="Canva Sans Bold" panose="020B0604020202020204" charset="0"/>
      <p:regular r:id="rId29"/>
    </p:embeddedFont>
    <p:embeddedFont>
      <p:font typeface="DM Sans" pitchFamily="2" charset="0"/>
      <p:regular r:id="rId30"/>
      <p:bold r:id="rId31"/>
      <p:italic r:id="rId32"/>
      <p:boldItalic r:id="rId33"/>
    </p:embeddedFont>
    <p:embeddedFont>
      <p:font typeface="Kollektif" panose="020B0604020202020204" charset="0"/>
      <p:regular r:id="rId34"/>
    </p:embeddedFont>
    <p:embeddedFont>
      <p:font typeface="League Spartan" panose="020B0604020202020204" charset="0"/>
      <p:regular r:id="rId35"/>
    </p:embeddedFont>
    <p:embeddedFont>
      <p:font typeface="Roboto Bold" panose="020B0604020202020204" charset="0"/>
      <p:regular r:id="rId36"/>
    </p:embeddedFont>
    <p:embeddedFont>
      <p:font typeface="Teko Medium" panose="020B0604020202020204" charset="0"/>
      <p:regular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959"/>
    <a:srgbClr val="6BB59E"/>
    <a:srgbClr val="4FD171"/>
    <a:srgbClr val="1D453B"/>
    <a:srgbClr val="184A32"/>
    <a:srgbClr val="1A4832"/>
    <a:srgbClr val="327661"/>
    <a:srgbClr val="217D39"/>
    <a:srgbClr val="265841"/>
    <a:srgbClr val="238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4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32BD-00ED-4461-BD34-81348D474650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CEC65-851A-44B5-BB9A-5D5432EE5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3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CEC65-851A-44B5-BB9A-5D5432EE51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4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CEC65-851A-44B5-BB9A-5D5432EE51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DASHBOARD%20POWER%20BI.pbix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oi%20(1).sq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kitapastijalan.co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kitapastijalan.com/membe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lookerstudio.google.com/u/0/reporting/69decf9a-39fc-4ae7-b7a9-fd9626dd2f96/page/4VDGB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Data%20Wisata.csv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cleansing.ipyn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8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15570507" y="-197940"/>
            <a:ext cx="3086100" cy="30861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C37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10067" y="945998"/>
            <a:ext cx="21582447" cy="5201800"/>
            <a:chOff x="0" y="-2835283"/>
            <a:chExt cx="28776596" cy="6935734"/>
          </a:xfrm>
        </p:grpSpPr>
        <p:sp>
          <p:nvSpPr>
            <p:cNvPr id="5" name="TextBox 5"/>
            <p:cNvSpPr txBox="1"/>
            <p:nvPr/>
          </p:nvSpPr>
          <p:spPr>
            <a:xfrm>
              <a:off x="10166044" y="-2835283"/>
              <a:ext cx="18610552" cy="12028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01"/>
                </a:lnSpc>
              </a:pPr>
              <a:r>
                <a:rPr lang="en-US" sz="6701" dirty="0">
                  <a:solidFill>
                    <a:srgbClr val="FFFFFF"/>
                  </a:solidFill>
                  <a:latin typeface="Teko Medium"/>
                </a:rPr>
                <a:t>BI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617851"/>
              <a:ext cx="18610552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endParaRPr/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B2BBB396-FB2E-F79D-A01E-681622811F32}"/>
              </a:ext>
            </a:extLst>
          </p:cNvPr>
          <p:cNvGrpSpPr/>
          <p:nvPr/>
        </p:nvGrpSpPr>
        <p:grpSpPr>
          <a:xfrm>
            <a:off x="2662467" y="3317729"/>
            <a:ext cx="13957914" cy="2982469"/>
            <a:chOff x="0" y="123825"/>
            <a:chExt cx="18610552" cy="3976626"/>
          </a:xfrm>
        </p:grpSpPr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37037FC1-B8B5-FA54-527C-8A73E1510D63}"/>
                </a:ext>
              </a:extLst>
            </p:cNvPr>
            <p:cNvSpPr txBox="1"/>
            <p:nvPr/>
          </p:nvSpPr>
          <p:spPr>
            <a:xfrm>
              <a:off x="0" y="123825"/>
              <a:ext cx="18610552" cy="3494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01"/>
                </a:lnSpc>
              </a:pPr>
              <a:r>
                <a:rPr lang="en-US" sz="6701" dirty="0">
                  <a:solidFill>
                    <a:srgbClr val="FFFFFF"/>
                  </a:solidFill>
                  <a:latin typeface="Teko Medium"/>
                </a:rPr>
                <a:t>ETL (EXTRACT , TRANSFORM DAN LOAD)</a:t>
              </a:r>
            </a:p>
            <a:p>
              <a:pPr algn="ctr">
                <a:lnSpc>
                  <a:spcPts val="6701"/>
                </a:lnSpc>
              </a:pPr>
              <a:r>
                <a:rPr lang="en-US" sz="6701" dirty="0">
                  <a:solidFill>
                    <a:srgbClr val="FFFFFF"/>
                  </a:solidFill>
                  <a:latin typeface="Teko Medium"/>
                </a:rPr>
                <a:t>SNOWFLAKE SCHEMA METHODE UNTUK DATABASE</a:t>
              </a:r>
            </a:p>
            <a:p>
              <a:pPr algn="ctr">
                <a:lnSpc>
                  <a:spcPts val="6701"/>
                </a:lnSpc>
              </a:pPr>
              <a:r>
                <a:rPr lang="en-US" sz="6701" dirty="0">
                  <a:solidFill>
                    <a:srgbClr val="FFFFFF"/>
                  </a:solidFill>
                  <a:latin typeface="Teko Medium"/>
                </a:rPr>
                <a:t>IFAN PRIHANDI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4FA75E3C-55DA-0E55-8012-B640EA04BB51}"/>
                </a:ext>
              </a:extLst>
            </p:cNvPr>
            <p:cNvSpPr txBox="1"/>
            <p:nvPr/>
          </p:nvSpPr>
          <p:spPr>
            <a:xfrm>
              <a:off x="0" y="3617851"/>
              <a:ext cx="18610552" cy="482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8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7599" y="430957"/>
            <a:ext cx="9214755" cy="2752170"/>
          </a:xfrm>
          <a:custGeom>
            <a:avLst/>
            <a:gdLst/>
            <a:ahLst/>
            <a:cxnLst/>
            <a:rect l="l" t="t" r="r" b="b"/>
            <a:pathLst>
              <a:path w="9214755" h="2752170">
                <a:moveTo>
                  <a:pt x="0" y="0"/>
                </a:moveTo>
                <a:lnTo>
                  <a:pt x="9214755" y="0"/>
                </a:lnTo>
                <a:lnTo>
                  <a:pt x="9214755" y="2752170"/>
                </a:lnTo>
                <a:lnTo>
                  <a:pt x="0" y="27521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7599" y="4144548"/>
            <a:ext cx="9330165" cy="3610925"/>
          </a:xfrm>
          <a:custGeom>
            <a:avLst/>
            <a:gdLst/>
            <a:ahLst/>
            <a:cxnLst/>
            <a:rect l="l" t="t" r="r" b="b"/>
            <a:pathLst>
              <a:path w="9330165" h="3610925">
                <a:moveTo>
                  <a:pt x="0" y="0"/>
                </a:moveTo>
                <a:lnTo>
                  <a:pt x="9330165" y="0"/>
                </a:lnTo>
                <a:lnTo>
                  <a:pt x="9330165" y="3610926"/>
                </a:lnTo>
                <a:lnTo>
                  <a:pt x="0" y="36109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37773" y="296278"/>
            <a:ext cx="8306204" cy="3204836"/>
          </a:xfrm>
          <a:custGeom>
            <a:avLst/>
            <a:gdLst/>
            <a:ahLst/>
            <a:cxnLst/>
            <a:rect l="l" t="t" r="r" b="b"/>
            <a:pathLst>
              <a:path w="8306204" h="3204836">
                <a:moveTo>
                  <a:pt x="0" y="0"/>
                </a:moveTo>
                <a:lnTo>
                  <a:pt x="8306204" y="0"/>
                </a:lnTo>
                <a:lnTo>
                  <a:pt x="8306204" y="3204835"/>
                </a:lnTo>
                <a:lnTo>
                  <a:pt x="0" y="32048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059472" y="4371581"/>
            <a:ext cx="7862806" cy="2767951"/>
          </a:xfrm>
          <a:custGeom>
            <a:avLst/>
            <a:gdLst/>
            <a:ahLst/>
            <a:cxnLst/>
            <a:rect l="l" t="t" r="r" b="b"/>
            <a:pathLst>
              <a:path w="7862806" h="2767951">
                <a:moveTo>
                  <a:pt x="0" y="0"/>
                </a:moveTo>
                <a:lnTo>
                  <a:pt x="7862806" y="0"/>
                </a:lnTo>
                <a:lnTo>
                  <a:pt x="7862806" y="2767951"/>
                </a:lnTo>
                <a:lnTo>
                  <a:pt x="0" y="27679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77599" y="3145027"/>
            <a:ext cx="9214755" cy="3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Bold"/>
              </a:rPr>
              <a:t>DataFrame Alamat Maps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7599" y="7717374"/>
            <a:ext cx="9330165" cy="3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Bold"/>
              </a:rPr>
              <a:t>DataFrame Rating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837773" y="3463013"/>
            <a:ext cx="8306204" cy="3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Bold"/>
              </a:rPr>
              <a:t>DataFrame Deskripsi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59472" y="7101432"/>
            <a:ext cx="7862806" cy="3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Bold"/>
              </a:rPr>
              <a:t>DataFrame Loc, Isnull dan Columns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8741" y="3135347"/>
            <a:ext cx="8668212" cy="3521789"/>
          </a:xfrm>
          <a:custGeom>
            <a:avLst/>
            <a:gdLst/>
            <a:ahLst/>
            <a:cxnLst/>
            <a:rect l="l" t="t" r="r" b="b"/>
            <a:pathLst>
              <a:path w="8668212" h="3521789">
                <a:moveTo>
                  <a:pt x="0" y="0"/>
                </a:moveTo>
                <a:lnTo>
                  <a:pt x="8668212" y="0"/>
                </a:lnTo>
                <a:lnTo>
                  <a:pt x="8668212" y="3521789"/>
                </a:lnTo>
                <a:lnTo>
                  <a:pt x="0" y="35217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874851" y="2991853"/>
            <a:ext cx="7994566" cy="3808778"/>
          </a:xfrm>
          <a:custGeom>
            <a:avLst/>
            <a:gdLst/>
            <a:ahLst/>
            <a:cxnLst/>
            <a:rect l="l" t="t" r="r" b="b"/>
            <a:pathLst>
              <a:path w="7994566" h="3808778">
                <a:moveTo>
                  <a:pt x="0" y="0"/>
                </a:moveTo>
                <a:lnTo>
                  <a:pt x="7994566" y="0"/>
                </a:lnTo>
                <a:lnTo>
                  <a:pt x="7994566" y="3808778"/>
                </a:lnTo>
                <a:lnTo>
                  <a:pt x="0" y="38087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447332" y="113183"/>
            <a:ext cx="15639241" cy="278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Canva Sans Bold"/>
              </a:rPr>
              <a:t>Pembahasan Snowflake Schema</a:t>
            </a:r>
            <a:r>
              <a:rPr lang="en-US" sz="8000">
                <a:solidFill>
                  <a:srgbClr val="000000"/>
                </a:solidFill>
                <a:latin typeface="Canva Sans Bold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62577" y="7596952"/>
            <a:ext cx="17406840" cy="1661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Canva Sans Bold"/>
              </a:rPr>
              <a:t>Dalam skema model Snowflake, tabel dimensi membantu dalam memperluas dimensi analisis dengan menyediakan atribut tambahan yang dapat digunakan untuk memfilter dan menganalisis data dalam tabel factual.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8D913-D5A8-1FAE-46A3-471E844C016A}"/>
              </a:ext>
            </a:extLst>
          </p:cNvPr>
          <p:cNvSpPr txBox="1"/>
          <p:nvPr/>
        </p:nvSpPr>
        <p:spPr>
          <a:xfrm>
            <a:off x="12801600" y="1506859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Roboto Bold"/>
              </a:rPr>
              <a:t>TRANSFORM</a:t>
            </a:r>
            <a:endParaRPr lang="en-US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8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474974" y="1722434"/>
            <a:ext cx="6423751" cy="65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>
                <a:solidFill>
                  <a:srgbClr val="FFFFFF"/>
                </a:solidFill>
                <a:latin typeface="League Spartan"/>
              </a:rPr>
              <a:t>Dashboard Reporting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9091" y="4421333"/>
            <a:ext cx="5563854" cy="1225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8"/>
              </a:lnSpc>
              <a:spcBef>
                <a:spcPct val="0"/>
              </a:spcBef>
            </a:pPr>
            <a:r>
              <a:rPr lang="en-US" sz="2491" dirty="0" err="1">
                <a:solidFill>
                  <a:srgbClr val="FFFFFF"/>
                </a:solidFill>
                <a:latin typeface="DM Sans"/>
              </a:rPr>
              <a:t>Berikut</a:t>
            </a:r>
            <a:r>
              <a:rPr lang="en-US" sz="2491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491" dirty="0" err="1">
                <a:solidFill>
                  <a:srgbClr val="FFFFFF"/>
                </a:solidFill>
                <a:latin typeface="DM Sans"/>
              </a:rPr>
              <a:t>adalah</a:t>
            </a:r>
            <a:r>
              <a:rPr lang="en-US" sz="2491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491" dirty="0" err="1">
                <a:solidFill>
                  <a:srgbClr val="FFFFFF"/>
                </a:solidFill>
                <a:latin typeface="DM Sans"/>
              </a:rPr>
              <a:t>contoh</a:t>
            </a:r>
            <a:r>
              <a:rPr lang="en-US" sz="2491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491" dirty="0" err="1">
                <a:solidFill>
                  <a:srgbClr val="FFFFFF"/>
                </a:solidFill>
                <a:latin typeface="DM Sans"/>
              </a:rPr>
              <a:t>gambaran</a:t>
            </a:r>
            <a:r>
              <a:rPr lang="en-US" sz="2491" dirty="0">
                <a:solidFill>
                  <a:srgbClr val="FFFFFF"/>
                </a:solidFill>
                <a:latin typeface="DM Sans"/>
              </a:rPr>
              <a:t> Dashboard Reporting yang </a:t>
            </a:r>
            <a:r>
              <a:rPr lang="en-US" sz="2491" dirty="0" err="1">
                <a:solidFill>
                  <a:srgbClr val="FFFFFF"/>
                </a:solidFill>
                <a:latin typeface="DM Sans"/>
              </a:rPr>
              <a:t>nantinya</a:t>
            </a:r>
            <a:r>
              <a:rPr lang="en-US" sz="2491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491" dirty="0" err="1">
                <a:solidFill>
                  <a:srgbClr val="FFFFFF"/>
                </a:solidFill>
                <a:latin typeface="DM Sans"/>
              </a:rPr>
              <a:t>akan</a:t>
            </a:r>
            <a:r>
              <a:rPr lang="en-US" sz="2491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491" dirty="0" err="1">
                <a:solidFill>
                  <a:srgbClr val="FFFFFF"/>
                </a:solidFill>
                <a:latin typeface="DM Sans"/>
              </a:rPr>
              <a:t>dibuat</a:t>
            </a:r>
            <a:r>
              <a:rPr lang="en-US" sz="2491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491" dirty="0" err="1">
                <a:solidFill>
                  <a:srgbClr val="FFFFFF"/>
                </a:solidFill>
                <a:latin typeface="DM Sans"/>
              </a:rPr>
              <a:t>menggunakan</a:t>
            </a:r>
            <a:r>
              <a:rPr lang="en-US" sz="2491" dirty="0">
                <a:solidFill>
                  <a:srgbClr val="FFFFFF"/>
                </a:solidFill>
                <a:latin typeface="DM Sans"/>
              </a:rPr>
              <a:t> Power BI</a:t>
            </a:r>
          </a:p>
        </p:txBody>
      </p:sp>
      <p:pic>
        <p:nvPicPr>
          <p:cNvPr id="1026" name="Picture 2" descr="A screenshot of a computer&#10;&#10;Description automatically generated with medium conf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945" y="2705100"/>
            <a:ext cx="11047254" cy="64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0D35A6F8-9841-6E5F-9D59-11EADEAB4291}"/>
              </a:ext>
            </a:extLst>
          </p:cNvPr>
          <p:cNvSpPr txBox="1"/>
          <p:nvPr/>
        </p:nvSpPr>
        <p:spPr>
          <a:xfrm>
            <a:off x="-200858" y="8039100"/>
            <a:ext cx="6423751" cy="67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b="1" dirty="0">
                <a:latin typeface="League Spartan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UNDUH FILE PBIX</a:t>
            </a:r>
            <a:endParaRPr lang="en-US" sz="3900" b="1" dirty="0">
              <a:latin typeface="League Spart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AA474011-A49D-4C7A-BF41-0ACD0A269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624" y="6328357"/>
            <a:ext cx="16751170" cy="3133976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07F53-421E-7E44-7514-EA28E59A5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340" y="6666498"/>
            <a:ext cx="5337699" cy="2468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Export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seluruh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dataset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dalam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Database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612" y="7367277"/>
            <a:ext cx="192024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365312" y="7881627"/>
            <a:ext cx="219456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9D64A-67D5-3EA3-5A57-E274660DF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EFDD9F-6375-709E-E18B-7D8906A8C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14" b="17407"/>
          <a:stretch/>
        </p:blipFill>
        <p:spPr>
          <a:xfrm>
            <a:off x="3101416" y="562356"/>
            <a:ext cx="12375991" cy="54144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ED94ED-7CBA-EFD9-38A4-AAA67E78F611}"/>
              </a:ext>
            </a:extLst>
          </p:cNvPr>
          <p:cNvSpPr/>
          <p:nvPr/>
        </p:nvSpPr>
        <p:spPr>
          <a:xfrm>
            <a:off x="2943180" y="2662582"/>
            <a:ext cx="1879655" cy="1627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E05168-C631-89F4-6E04-9B739C73C73A}"/>
              </a:ext>
            </a:extLst>
          </p:cNvPr>
          <p:cNvSpPr txBox="1"/>
          <p:nvPr/>
        </p:nvSpPr>
        <p:spPr>
          <a:xfrm>
            <a:off x="8153400" y="7282756"/>
            <a:ext cx="9144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latin typeface="Roboto Bold"/>
              </a:rPr>
              <a:t>LOAD</a:t>
            </a:r>
            <a:endParaRPr lang="en-US" sz="6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434EEA-81A6-78E6-417C-5054336DB290}"/>
              </a:ext>
            </a:extLst>
          </p:cNvPr>
          <p:cNvSpPr txBox="1">
            <a:spLocks/>
          </p:cNvSpPr>
          <p:nvPr/>
        </p:nvSpPr>
        <p:spPr>
          <a:xfrm>
            <a:off x="12512013" y="6660903"/>
            <a:ext cx="5337699" cy="2468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800" dirty="0">
                <a:hlinkClick r:id="rId3" action="ppaction://hlinkfile"/>
              </a:rPr>
              <a:t>UNDUH SQL DATABASE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49501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430338F-E2FD-4573-B0B7-E2EB12CC9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4FD50-700B-6666-F804-DEBC0BCD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2" y="6743352"/>
            <a:ext cx="5792940" cy="285784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Arsitektur Microservice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298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833" y="-1"/>
            <a:ext cx="16847618" cy="61971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A740067-4312-FCE6-0075-AFDA0FBB3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r="11627"/>
          <a:stretch/>
        </p:blipFill>
        <p:spPr>
          <a:xfrm>
            <a:off x="1257300" y="546214"/>
            <a:ext cx="7705192" cy="5139693"/>
          </a:xfrm>
          <a:prstGeom prst="rect">
            <a:avLst/>
          </a:prstGeom>
        </p:spPr>
      </p:pic>
      <p:pic>
        <p:nvPicPr>
          <p:cNvPr id="4" name="Picture 2" descr="CI/CD inner and outer loop">
            <a:extLst>
              <a:ext uri="{FF2B5EF4-FFF2-40B4-BE49-F238E27FC236}">
                <a16:creationId xmlns:a16="http://schemas.microsoft.com/office/drawing/2014/main" id="{AE1496B7-0B5B-978B-CEA7-BBBA391558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r="1" b="1"/>
          <a:stretch/>
        </p:blipFill>
        <p:spPr bwMode="auto">
          <a:xfrm>
            <a:off x="9445896" y="546213"/>
            <a:ext cx="7705192" cy="513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6166" y="8190314"/>
            <a:ext cx="2685548" cy="685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F6640-3F34-054F-9165-2C324A88F939}"/>
              </a:ext>
            </a:extLst>
          </p:cNvPr>
          <p:cNvSpPr txBox="1"/>
          <p:nvPr/>
        </p:nvSpPr>
        <p:spPr>
          <a:xfrm>
            <a:off x="7744078" y="6743352"/>
            <a:ext cx="9880373" cy="2857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/>
              <a:t>Digital Ocean Coud</a:t>
            </a:r>
          </a:p>
        </p:txBody>
      </p:sp>
    </p:spTree>
    <p:extLst>
      <p:ext uri="{BB962C8B-B14F-4D97-AF65-F5344CB8AC3E}">
        <p14:creationId xmlns:p14="http://schemas.microsoft.com/office/powerpoint/2010/main" val="247702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8F5C9-FBD1-4A6C-AD37-E8049483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33" y="7325316"/>
            <a:ext cx="5814129" cy="2335360"/>
          </a:xfr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en-US" sz="4800"/>
              <a:t>Proses Bisnis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2987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833" y="0"/>
            <a:ext cx="16847618" cy="6882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ED874FF2-DE9D-4F6F-87D2-E89AA07C2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7" t="13625" b="42873"/>
          <a:stretch/>
        </p:blipFill>
        <p:spPr>
          <a:xfrm>
            <a:off x="1438807" y="1913575"/>
            <a:ext cx="15554468" cy="306726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001661" y="8491698"/>
            <a:ext cx="2194560" cy="685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9B532-F0A6-DA20-AAFB-8303CAEB6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078" y="7325316"/>
            <a:ext cx="9880373" cy="2335360"/>
          </a:xfrm>
        </p:spPr>
        <p:txBody>
          <a:bodyPr anchor="ctr">
            <a:normAutofit/>
          </a:bodyPr>
          <a:lstStyle/>
          <a:p>
            <a:r>
              <a:rPr lang="en-US" sz="2700" dirty="0"/>
              <a:t>Create Application</a:t>
            </a:r>
          </a:p>
        </p:txBody>
      </p:sp>
    </p:spTree>
    <p:extLst>
      <p:ext uri="{BB962C8B-B14F-4D97-AF65-F5344CB8AC3E}">
        <p14:creationId xmlns:p14="http://schemas.microsoft.com/office/powerpoint/2010/main" val="1420856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542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8FF39C-185B-823F-C2C7-CBF3CB318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93" r="-1" b="1756"/>
          <a:stretch/>
        </p:blipFill>
        <p:spPr>
          <a:xfrm>
            <a:off x="-1" y="10"/>
            <a:ext cx="18342193" cy="7000397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57" y="4481218"/>
            <a:ext cx="18342191" cy="2743201"/>
            <a:chOff x="-305" y="2987478"/>
            <a:chExt cx="12188952" cy="18288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43" name="Freeform: Shape 42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0FBD85-8EFF-CBE2-B903-F73DB69E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42" y="6448642"/>
            <a:ext cx="7532673" cy="22648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Run </a:t>
            </a:r>
            <a:r>
              <a:rPr lang="en-US" sz="5400" dirty="0" err="1">
                <a:solidFill>
                  <a:schemeClr val="tx2"/>
                </a:solidFill>
              </a:rPr>
              <a:t>Aplikasi</a:t>
            </a:r>
            <a:br>
              <a:rPr lang="en-US" sz="5400" dirty="0">
                <a:solidFill>
                  <a:schemeClr val="tx2"/>
                </a:solidFill>
              </a:rPr>
            </a:br>
            <a:r>
              <a:rPr lang="en-US" sz="5400" dirty="0">
                <a:solidFill>
                  <a:schemeClr val="tx2"/>
                </a:solidFill>
                <a:hlinkClick r:id="rId3" action="ppaction://hlinkfile"/>
              </a:rPr>
              <a:t>kitapastijalan.com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D886AF90-954B-2CB2-BF04-9DBEDE897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5370" y="6826555"/>
            <a:ext cx="7389617" cy="2264903"/>
          </a:xfrm>
        </p:spPr>
        <p:txBody>
          <a:bodyPr anchor="ctr">
            <a:normAutofit/>
          </a:bodyPr>
          <a:lstStyle/>
          <a:p>
            <a:endParaRPr lang="en-US" sz="27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38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7998" cy="102860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BFF8E-87FF-10BB-03B4-CA60D3E3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493" y="580395"/>
            <a:ext cx="15099183" cy="19476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700"/>
              <a:t>MEMBER AREA</a:t>
            </a:r>
            <a:br>
              <a:rPr lang="en-US" sz="6700"/>
            </a:br>
            <a:r>
              <a:rPr lang="en-US" sz="6700">
                <a:hlinkClick r:id="rId2"/>
              </a:rPr>
              <a:t>https://kitapastijalan.com/member</a:t>
            </a:r>
            <a:r>
              <a:rPr lang="en-US" sz="6700"/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3" y="2998267"/>
            <a:ext cx="17181892" cy="1172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04618"/>
            <a:ext cx="17075043" cy="64019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B843D-E4F5-C0B7-3EDD-298AD8604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491" y="3899263"/>
            <a:ext cx="6796347" cy="5459175"/>
          </a:xfrm>
        </p:spPr>
        <p:txBody>
          <a:bodyPr anchor="ctr">
            <a:normAutofit/>
          </a:bodyPr>
          <a:lstStyle/>
          <a:p>
            <a:pPr algn="just"/>
            <a:r>
              <a:rPr lang="en-US" sz="3000" dirty="0" err="1"/>
              <a:t>Setiap</a:t>
            </a:r>
            <a:r>
              <a:rPr lang="en-US" sz="3000" dirty="0"/>
              <a:t> data </a:t>
            </a:r>
            <a:r>
              <a:rPr lang="en-US" sz="3000" dirty="0" err="1"/>
              <a:t>akan</a:t>
            </a:r>
            <a:r>
              <a:rPr lang="en-US" sz="3000" dirty="0"/>
              <a:t> </a:t>
            </a:r>
            <a:r>
              <a:rPr lang="en-US" sz="3000" dirty="0" err="1"/>
              <a:t>bertambah</a:t>
            </a:r>
            <a:r>
              <a:rPr lang="en-US" sz="3000" dirty="0"/>
              <a:t> pada wilayah se Indonesia </a:t>
            </a:r>
            <a:r>
              <a:rPr lang="en-US" sz="3000" dirty="0" err="1"/>
              <a:t>maka</a:t>
            </a:r>
            <a:r>
              <a:rPr lang="en-US" sz="3000" dirty="0"/>
              <a:t> di </a:t>
            </a:r>
            <a:r>
              <a:rPr lang="en-US" sz="3000" dirty="0" err="1"/>
              <a:t>butuhkan</a:t>
            </a:r>
            <a:r>
              <a:rPr lang="en-US" sz="3000" dirty="0"/>
              <a:t> member area </a:t>
            </a:r>
            <a:r>
              <a:rPr lang="en-US" sz="3000" dirty="0" err="1"/>
              <a:t>untuk</a:t>
            </a:r>
            <a:r>
              <a:rPr lang="en-US" sz="3000" dirty="0"/>
              <a:t> update data </a:t>
            </a:r>
            <a:r>
              <a:rPr lang="en-US" sz="3000" dirty="0" err="1"/>
              <a:t>sehingga</a:t>
            </a:r>
            <a:r>
              <a:rPr lang="en-US" sz="3000" dirty="0"/>
              <a:t>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waktu</a:t>
            </a:r>
            <a:r>
              <a:rPr lang="en-US" sz="3000" dirty="0"/>
              <a:t> yang di </a:t>
            </a:r>
            <a:r>
              <a:rPr lang="en-US" sz="3000" dirty="0" err="1"/>
              <a:t>tentukan</a:t>
            </a:r>
            <a:r>
              <a:rPr lang="en-US" sz="3000" dirty="0"/>
              <a:t>, Analisa data </a:t>
            </a:r>
            <a:r>
              <a:rPr lang="en-US" sz="3000" dirty="0" err="1"/>
              <a:t>terbaru</a:t>
            </a:r>
            <a:r>
              <a:rPr lang="en-US" sz="3000" dirty="0"/>
              <a:t> </a:t>
            </a:r>
            <a:r>
              <a:rPr lang="en-US" sz="3000" dirty="0" err="1"/>
              <a:t>sudah</a:t>
            </a:r>
            <a:r>
              <a:rPr lang="en-US" sz="3000" dirty="0"/>
              <a:t> </a:t>
            </a:r>
            <a:r>
              <a:rPr lang="en-US" sz="3000" dirty="0" err="1"/>
              <a:t>bisa</a:t>
            </a:r>
            <a:r>
              <a:rPr lang="en-US" sz="3000" dirty="0"/>
              <a:t> di </a:t>
            </a:r>
            <a:r>
              <a:rPr lang="en-US" sz="3000" dirty="0" err="1"/>
              <a:t>lakukan</a:t>
            </a:r>
            <a:r>
              <a:rPr lang="en-US" sz="3000" dirty="0"/>
              <a:t> pada </a:t>
            </a:r>
            <a:r>
              <a:rPr lang="en-US" sz="3000" dirty="0" err="1"/>
              <a:t>penampung</a:t>
            </a:r>
            <a:r>
              <a:rPr lang="en-US" sz="3000" dirty="0"/>
              <a:t> / </a:t>
            </a:r>
            <a:r>
              <a:rPr lang="en-US" sz="3000" dirty="0" err="1"/>
              <a:t>wadah</a:t>
            </a:r>
            <a:r>
              <a:rPr lang="en-US" sz="3000" dirty="0"/>
              <a:t> </a:t>
            </a:r>
            <a:r>
              <a:rPr lang="en-US" sz="3000" dirty="0" err="1"/>
              <a:t>dalam</a:t>
            </a:r>
            <a:r>
              <a:rPr lang="en-US" sz="3000" dirty="0"/>
              <a:t> web yang </a:t>
            </a:r>
            <a:r>
              <a:rPr lang="en-US" sz="3000" dirty="0" err="1"/>
              <a:t>telah</a:t>
            </a:r>
            <a:r>
              <a:rPr lang="en-US" sz="3000" dirty="0"/>
              <a:t> di </a:t>
            </a:r>
            <a:r>
              <a:rPr lang="en-US" sz="3000" dirty="0" err="1"/>
              <a:t>buat</a:t>
            </a:r>
            <a:endParaRPr lang="en-US" sz="30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ABE73FC-0DE1-CBA3-A5DB-2FDA09C58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56" b="6296"/>
          <a:stretch/>
        </p:blipFill>
        <p:spPr>
          <a:xfrm>
            <a:off x="8867298" y="4339292"/>
            <a:ext cx="7725415" cy="434554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842060" y="3469541"/>
            <a:ext cx="1172550" cy="228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20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4101" y="1"/>
            <a:ext cx="4445" cy="10287000"/>
          </a:xfrm>
          <a:custGeom>
            <a:avLst/>
            <a:gdLst/>
            <a:ahLst/>
            <a:cxnLst/>
            <a:rect l="l" t="t" r="r" b="b"/>
            <a:pathLst>
              <a:path w="4444" h="10287000">
                <a:moveTo>
                  <a:pt x="0" y="10287000"/>
                </a:moveTo>
                <a:lnTo>
                  <a:pt x="3899" y="10287000"/>
                </a:lnTo>
                <a:lnTo>
                  <a:pt x="3899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1A1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13959840" cy="10287000"/>
          </a:xfrm>
          <a:custGeom>
            <a:avLst/>
            <a:gdLst/>
            <a:ahLst/>
            <a:cxnLst/>
            <a:rect l="l" t="t" r="r" b="b"/>
            <a:pathLst>
              <a:path w="13959840" h="10287000">
                <a:moveTo>
                  <a:pt x="0" y="10287000"/>
                </a:moveTo>
                <a:lnTo>
                  <a:pt x="13959748" y="10287000"/>
                </a:lnTo>
                <a:lnTo>
                  <a:pt x="13959748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1A1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59747" y="39"/>
            <a:ext cx="4324350" cy="10287000"/>
          </a:xfrm>
          <a:custGeom>
            <a:avLst/>
            <a:gdLst/>
            <a:ahLst/>
            <a:cxnLst/>
            <a:rect l="l" t="t" r="r" b="b"/>
            <a:pathLst>
              <a:path w="4324350" h="10287000">
                <a:moveTo>
                  <a:pt x="4324351" y="10286914"/>
                </a:moveTo>
                <a:lnTo>
                  <a:pt x="0" y="10286914"/>
                </a:lnTo>
                <a:lnTo>
                  <a:pt x="0" y="0"/>
                </a:lnTo>
                <a:lnTo>
                  <a:pt x="4324351" y="0"/>
                </a:lnTo>
                <a:lnTo>
                  <a:pt x="4324351" y="10286914"/>
                </a:lnTo>
                <a:close/>
              </a:path>
            </a:pathLst>
          </a:custGeom>
          <a:solidFill>
            <a:srgbClr val="F1B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9432" y="1255986"/>
            <a:ext cx="1990725" cy="1990725"/>
          </a:xfrm>
          <a:custGeom>
            <a:avLst/>
            <a:gdLst/>
            <a:ahLst/>
            <a:cxnLst/>
            <a:rect l="l" t="t" r="r" b="b"/>
            <a:pathLst>
              <a:path w="1990725" h="1990725">
                <a:moveTo>
                  <a:pt x="995364" y="1990729"/>
                </a:moveTo>
                <a:lnTo>
                  <a:pt x="947138" y="1989581"/>
                </a:lnTo>
                <a:lnTo>
                  <a:pt x="899504" y="1986172"/>
                </a:lnTo>
                <a:lnTo>
                  <a:pt x="852515" y="1980555"/>
                </a:lnTo>
                <a:lnTo>
                  <a:pt x="806222" y="1972781"/>
                </a:lnTo>
                <a:lnTo>
                  <a:pt x="760678" y="1962902"/>
                </a:lnTo>
                <a:lnTo>
                  <a:pt x="715935" y="1950972"/>
                </a:lnTo>
                <a:lnTo>
                  <a:pt x="672045" y="1937041"/>
                </a:lnTo>
                <a:lnTo>
                  <a:pt x="629060" y="1921162"/>
                </a:lnTo>
                <a:lnTo>
                  <a:pt x="587033" y="1903387"/>
                </a:lnTo>
                <a:lnTo>
                  <a:pt x="546015" y="1883768"/>
                </a:lnTo>
                <a:lnTo>
                  <a:pt x="506059" y="1862358"/>
                </a:lnTo>
                <a:lnTo>
                  <a:pt x="467216" y="1839208"/>
                </a:lnTo>
                <a:lnTo>
                  <a:pt x="429539" y="1814371"/>
                </a:lnTo>
                <a:lnTo>
                  <a:pt x="393081" y="1787899"/>
                </a:lnTo>
                <a:lnTo>
                  <a:pt x="357893" y="1759844"/>
                </a:lnTo>
                <a:lnTo>
                  <a:pt x="324027" y="1730258"/>
                </a:lnTo>
                <a:lnTo>
                  <a:pt x="291535" y="1699193"/>
                </a:lnTo>
                <a:lnTo>
                  <a:pt x="260470" y="1666702"/>
                </a:lnTo>
                <a:lnTo>
                  <a:pt x="230884" y="1632836"/>
                </a:lnTo>
                <a:lnTo>
                  <a:pt x="202829" y="1597647"/>
                </a:lnTo>
                <a:lnTo>
                  <a:pt x="176357" y="1561189"/>
                </a:lnTo>
                <a:lnTo>
                  <a:pt x="151520" y="1523512"/>
                </a:lnTo>
                <a:lnTo>
                  <a:pt x="128370" y="1484670"/>
                </a:lnTo>
                <a:lnTo>
                  <a:pt x="106960" y="1444713"/>
                </a:lnTo>
                <a:lnTo>
                  <a:pt x="87341" y="1403696"/>
                </a:lnTo>
                <a:lnTo>
                  <a:pt x="69567" y="1361668"/>
                </a:lnTo>
                <a:lnTo>
                  <a:pt x="53688" y="1318683"/>
                </a:lnTo>
                <a:lnTo>
                  <a:pt x="39757" y="1274793"/>
                </a:lnTo>
                <a:lnTo>
                  <a:pt x="27826" y="1230050"/>
                </a:lnTo>
                <a:lnTo>
                  <a:pt x="17947" y="1184506"/>
                </a:lnTo>
                <a:lnTo>
                  <a:pt x="10173" y="1138214"/>
                </a:lnTo>
                <a:lnTo>
                  <a:pt x="4556" y="1091224"/>
                </a:lnTo>
                <a:lnTo>
                  <a:pt x="1147" y="1043590"/>
                </a:lnTo>
                <a:lnTo>
                  <a:pt x="0" y="995364"/>
                </a:lnTo>
                <a:lnTo>
                  <a:pt x="1147" y="947138"/>
                </a:lnTo>
                <a:lnTo>
                  <a:pt x="4556" y="899504"/>
                </a:lnTo>
                <a:lnTo>
                  <a:pt x="10173" y="852515"/>
                </a:lnTo>
                <a:lnTo>
                  <a:pt x="17947" y="806222"/>
                </a:lnTo>
                <a:lnTo>
                  <a:pt x="27826" y="760678"/>
                </a:lnTo>
                <a:lnTo>
                  <a:pt x="39757" y="715935"/>
                </a:lnTo>
                <a:lnTo>
                  <a:pt x="53688" y="672045"/>
                </a:lnTo>
                <a:lnTo>
                  <a:pt x="69567" y="629060"/>
                </a:lnTo>
                <a:lnTo>
                  <a:pt x="87341" y="587033"/>
                </a:lnTo>
                <a:lnTo>
                  <a:pt x="106960" y="546015"/>
                </a:lnTo>
                <a:lnTo>
                  <a:pt x="128370" y="506059"/>
                </a:lnTo>
                <a:lnTo>
                  <a:pt x="151520" y="467216"/>
                </a:lnTo>
                <a:lnTo>
                  <a:pt x="176357" y="429539"/>
                </a:lnTo>
                <a:lnTo>
                  <a:pt x="202829" y="393081"/>
                </a:lnTo>
                <a:lnTo>
                  <a:pt x="230884" y="357893"/>
                </a:lnTo>
                <a:lnTo>
                  <a:pt x="260470" y="324027"/>
                </a:lnTo>
                <a:lnTo>
                  <a:pt x="291535" y="291535"/>
                </a:lnTo>
                <a:lnTo>
                  <a:pt x="324027" y="260470"/>
                </a:lnTo>
                <a:lnTo>
                  <a:pt x="357893" y="230884"/>
                </a:lnTo>
                <a:lnTo>
                  <a:pt x="393081" y="202829"/>
                </a:lnTo>
                <a:lnTo>
                  <a:pt x="429539" y="176357"/>
                </a:lnTo>
                <a:lnTo>
                  <a:pt x="467216" y="151520"/>
                </a:lnTo>
                <a:lnTo>
                  <a:pt x="506059" y="128370"/>
                </a:lnTo>
                <a:lnTo>
                  <a:pt x="546015" y="106960"/>
                </a:lnTo>
                <a:lnTo>
                  <a:pt x="587033" y="87341"/>
                </a:lnTo>
                <a:lnTo>
                  <a:pt x="629060" y="69567"/>
                </a:lnTo>
                <a:lnTo>
                  <a:pt x="672045" y="53688"/>
                </a:lnTo>
                <a:lnTo>
                  <a:pt x="715935" y="39757"/>
                </a:lnTo>
                <a:lnTo>
                  <a:pt x="760678" y="27826"/>
                </a:lnTo>
                <a:lnTo>
                  <a:pt x="806222" y="17947"/>
                </a:lnTo>
                <a:lnTo>
                  <a:pt x="852515" y="10173"/>
                </a:lnTo>
                <a:lnTo>
                  <a:pt x="899504" y="4556"/>
                </a:lnTo>
                <a:lnTo>
                  <a:pt x="947138" y="1147"/>
                </a:lnTo>
                <a:lnTo>
                  <a:pt x="995364" y="0"/>
                </a:lnTo>
                <a:lnTo>
                  <a:pt x="1043590" y="1147"/>
                </a:lnTo>
                <a:lnTo>
                  <a:pt x="1091224" y="4556"/>
                </a:lnTo>
                <a:lnTo>
                  <a:pt x="1138214" y="10173"/>
                </a:lnTo>
                <a:lnTo>
                  <a:pt x="1184506" y="17947"/>
                </a:lnTo>
                <a:lnTo>
                  <a:pt x="1230050" y="27826"/>
                </a:lnTo>
                <a:lnTo>
                  <a:pt x="1274793" y="39757"/>
                </a:lnTo>
                <a:lnTo>
                  <a:pt x="1318683" y="53688"/>
                </a:lnTo>
                <a:lnTo>
                  <a:pt x="1361668" y="69567"/>
                </a:lnTo>
                <a:lnTo>
                  <a:pt x="1403696" y="87341"/>
                </a:lnTo>
                <a:lnTo>
                  <a:pt x="1444713" y="106960"/>
                </a:lnTo>
                <a:lnTo>
                  <a:pt x="1484670" y="128370"/>
                </a:lnTo>
                <a:lnTo>
                  <a:pt x="1523512" y="151520"/>
                </a:lnTo>
                <a:lnTo>
                  <a:pt x="1561189" y="176357"/>
                </a:lnTo>
                <a:lnTo>
                  <a:pt x="1597647" y="202829"/>
                </a:lnTo>
                <a:lnTo>
                  <a:pt x="1632836" y="230884"/>
                </a:lnTo>
                <a:lnTo>
                  <a:pt x="1666702" y="260470"/>
                </a:lnTo>
                <a:lnTo>
                  <a:pt x="1699193" y="291535"/>
                </a:lnTo>
                <a:lnTo>
                  <a:pt x="1730258" y="324027"/>
                </a:lnTo>
                <a:lnTo>
                  <a:pt x="1759844" y="357893"/>
                </a:lnTo>
                <a:lnTo>
                  <a:pt x="1787899" y="393081"/>
                </a:lnTo>
                <a:lnTo>
                  <a:pt x="1814371" y="429539"/>
                </a:lnTo>
                <a:lnTo>
                  <a:pt x="1839208" y="467216"/>
                </a:lnTo>
                <a:lnTo>
                  <a:pt x="1862358" y="506059"/>
                </a:lnTo>
                <a:lnTo>
                  <a:pt x="1883768" y="546015"/>
                </a:lnTo>
                <a:lnTo>
                  <a:pt x="1903387" y="587033"/>
                </a:lnTo>
                <a:lnTo>
                  <a:pt x="1921162" y="629060"/>
                </a:lnTo>
                <a:lnTo>
                  <a:pt x="1937041" y="672045"/>
                </a:lnTo>
                <a:lnTo>
                  <a:pt x="1950972" y="715935"/>
                </a:lnTo>
                <a:lnTo>
                  <a:pt x="1962902" y="760678"/>
                </a:lnTo>
                <a:lnTo>
                  <a:pt x="1972781" y="806222"/>
                </a:lnTo>
                <a:lnTo>
                  <a:pt x="1980555" y="852515"/>
                </a:lnTo>
                <a:lnTo>
                  <a:pt x="1986172" y="899504"/>
                </a:lnTo>
                <a:lnTo>
                  <a:pt x="1989581" y="947138"/>
                </a:lnTo>
                <a:lnTo>
                  <a:pt x="1990729" y="995364"/>
                </a:lnTo>
                <a:lnTo>
                  <a:pt x="1989581" y="1043590"/>
                </a:lnTo>
                <a:lnTo>
                  <a:pt x="1986172" y="1091224"/>
                </a:lnTo>
                <a:lnTo>
                  <a:pt x="1980555" y="1138214"/>
                </a:lnTo>
                <a:lnTo>
                  <a:pt x="1972781" y="1184506"/>
                </a:lnTo>
                <a:lnTo>
                  <a:pt x="1962902" y="1230050"/>
                </a:lnTo>
                <a:lnTo>
                  <a:pt x="1950972" y="1274793"/>
                </a:lnTo>
                <a:lnTo>
                  <a:pt x="1937041" y="1318683"/>
                </a:lnTo>
                <a:lnTo>
                  <a:pt x="1921162" y="1361668"/>
                </a:lnTo>
                <a:lnTo>
                  <a:pt x="1903387" y="1403696"/>
                </a:lnTo>
                <a:lnTo>
                  <a:pt x="1883768" y="1444713"/>
                </a:lnTo>
                <a:lnTo>
                  <a:pt x="1862358" y="1484670"/>
                </a:lnTo>
                <a:lnTo>
                  <a:pt x="1839208" y="1523512"/>
                </a:lnTo>
                <a:lnTo>
                  <a:pt x="1814371" y="1561189"/>
                </a:lnTo>
                <a:lnTo>
                  <a:pt x="1787899" y="1597647"/>
                </a:lnTo>
                <a:lnTo>
                  <a:pt x="1759844" y="1632836"/>
                </a:lnTo>
                <a:lnTo>
                  <a:pt x="1730258" y="1666702"/>
                </a:lnTo>
                <a:lnTo>
                  <a:pt x="1699193" y="1699193"/>
                </a:lnTo>
                <a:lnTo>
                  <a:pt x="1666702" y="1730258"/>
                </a:lnTo>
                <a:lnTo>
                  <a:pt x="1632836" y="1759844"/>
                </a:lnTo>
                <a:lnTo>
                  <a:pt x="1597647" y="1787899"/>
                </a:lnTo>
                <a:lnTo>
                  <a:pt x="1561189" y="1814371"/>
                </a:lnTo>
                <a:lnTo>
                  <a:pt x="1523512" y="1839208"/>
                </a:lnTo>
                <a:lnTo>
                  <a:pt x="1484670" y="1862358"/>
                </a:lnTo>
                <a:lnTo>
                  <a:pt x="1444713" y="1883768"/>
                </a:lnTo>
                <a:lnTo>
                  <a:pt x="1403696" y="1903387"/>
                </a:lnTo>
                <a:lnTo>
                  <a:pt x="1361668" y="1921162"/>
                </a:lnTo>
                <a:lnTo>
                  <a:pt x="1318683" y="1937041"/>
                </a:lnTo>
                <a:lnTo>
                  <a:pt x="1274793" y="1950972"/>
                </a:lnTo>
                <a:lnTo>
                  <a:pt x="1230050" y="1962902"/>
                </a:lnTo>
                <a:lnTo>
                  <a:pt x="1184506" y="1972781"/>
                </a:lnTo>
                <a:lnTo>
                  <a:pt x="1138214" y="1980555"/>
                </a:lnTo>
                <a:lnTo>
                  <a:pt x="1091224" y="1986172"/>
                </a:lnTo>
                <a:lnTo>
                  <a:pt x="1043590" y="1989581"/>
                </a:lnTo>
                <a:lnTo>
                  <a:pt x="995364" y="19907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27681" y="2003103"/>
            <a:ext cx="1659255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spc="80" dirty="0">
                <a:latin typeface="Trebuchet MS"/>
                <a:cs typeface="Trebuchet MS"/>
              </a:rPr>
              <a:t>D</a:t>
            </a:r>
            <a:r>
              <a:rPr sz="2600" spc="40" dirty="0">
                <a:latin typeface="Trebuchet MS"/>
                <a:cs typeface="Trebuchet MS"/>
              </a:rPr>
              <a:t>a</a:t>
            </a:r>
            <a:r>
              <a:rPr sz="2600" spc="165" dirty="0">
                <a:latin typeface="Trebuchet MS"/>
                <a:cs typeface="Trebuchet MS"/>
              </a:rPr>
              <a:t>s</a:t>
            </a:r>
            <a:r>
              <a:rPr sz="2600" spc="75" dirty="0">
                <a:latin typeface="Trebuchet MS"/>
                <a:cs typeface="Trebuchet MS"/>
              </a:rPr>
              <a:t>h</a:t>
            </a:r>
            <a:r>
              <a:rPr sz="2600" spc="85" dirty="0">
                <a:latin typeface="Trebuchet MS"/>
                <a:cs typeface="Trebuchet MS"/>
              </a:rPr>
              <a:t>b</a:t>
            </a:r>
            <a:r>
              <a:rPr sz="2600" spc="110" dirty="0">
                <a:latin typeface="Trebuchet MS"/>
                <a:cs typeface="Trebuchet MS"/>
              </a:rPr>
              <a:t>o</a:t>
            </a:r>
            <a:r>
              <a:rPr sz="2600" spc="40" dirty="0">
                <a:latin typeface="Trebuchet MS"/>
                <a:cs typeface="Trebuchet MS"/>
              </a:rPr>
              <a:t>a</a:t>
            </a:r>
            <a:r>
              <a:rPr sz="2600" spc="-5" dirty="0">
                <a:latin typeface="Trebuchet MS"/>
                <a:cs typeface="Trebuchet MS"/>
              </a:rPr>
              <a:t>r</a:t>
            </a:r>
            <a:r>
              <a:rPr sz="2600" spc="125" dirty="0">
                <a:latin typeface="Trebuchet MS"/>
                <a:cs typeface="Trebuchet MS"/>
              </a:rPr>
              <a:t>d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20746" y="1217806"/>
            <a:ext cx="1990725" cy="1990725"/>
          </a:xfrm>
          <a:custGeom>
            <a:avLst/>
            <a:gdLst/>
            <a:ahLst/>
            <a:cxnLst/>
            <a:rect l="l" t="t" r="r" b="b"/>
            <a:pathLst>
              <a:path w="1990725" h="1990725">
                <a:moveTo>
                  <a:pt x="995364" y="1990729"/>
                </a:moveTo>
                <a:lnTo>
                  <a:pt x="947138" y="1989581"/>
                </a:lnTo>
                <a:lnTo>
                  <a:pt x="899504" y="1986172"/>
                </a:lnTo>
                <a:lnTo>
                  <a:pt x="852515" y="1980555"/>
                </a:lnTo>
                <a:lnTo>
                  <a:pt x="806222" y="1972781"/>
                </a:lnTo>
                <a:lnTo>
                  <a:pt x="760678" y="1962902"/>
                </a:lnTo>
                <a:lnTo>
                  <a:pt x="715935" y="1950972"/>
                </a:lnTo>
                <a:lnTo>
                  <a:pt x="672045" y="1937041"/>
                </a:lnTo>
                <a:lnTo>
                  <a:pt x="629060" y="1921162"/>
                </a:lnTo>
                <a:lnTo>
                  <a:pt x="587033" y="1903387"/>
                </a:lnTo>
                <a:lnTo>
                  <a:pt x="546015" y="1883768"/>
                </a:lnTo>
                <a:lnTo>
                  <a:pt x="506059" y="1862358"/>
                </a:lnTo>
                <a:lnTo>
                  <a:pt x="467216" y="1839208"/>
                </a:lnTo>
                <a:lnTo>
                  <a:pt x="429539" y="1814371"/>
                </a:lnTo>
                <a:lnTo>
                  <a:pt x="393081" y="1787899"/>
                </a:lnTo>
                <a:lnTo>
                  <a:pt x="357893" y="1759844"/>
                </a:lnTo>
                <a:lnTo>
                  <a:pt x="324027" y="1730258"/>
                </a:lnTo>
                <a:lnTo>
                  <a:pt x="291535" y="1699193"/>
                </a:lnTo>
                <a:lnTo>
                  <a:pt x="260470" y="1666702"/>
                </a:lnTo>
                <a:lnTo>
                  <a:pt x="230884" y="1632836"/>
                </a:lnTo>
                <a:lnTo>
                  <a:pt x="202829" y="1597647"/>
                </a:lnTo>
                <a:lnTo>
                  <a:pt x="176357" y="1561189"/>
                </a:lnTo>
                <a:lnTo>
                  <a:pt x="151520" y="1523512"/>
                </a:lnTo>
                <a:lnTo>
                  <a:pt x="128370" y="1484670"/>
                </a:lnTo>
                <a:lnTo>
                  <a:pt x="106960" y="1444713"/>
                </a:lnTo>
                <a:lnTo>
                  <a:pt x="87341" y="1403696"/>
                </a:lnTo>
                <a:lnTo>
                  <a:pt x="69567" y="1361668"/>
                </a:lnTo>
                <a:lnTo>
                  <a:pt x="53688" y="1318683"/>
                </a:lnTo>
                <a:lnTo>
                  <a:pt x="39757" y="1274793"/>
                </a:lnTo>
                <a:lnTo>
                  <a:pt x="27826" y="1230050"/>
                </a:lnTo>
                <a:lnTo>
                  <a:pt x="17947" y="1184506"/>
                </a:lnTo>
                <a:lnTo>
                  <a:pt x="10173" y="1138214"/>
                </a:lnTo>
                <a:lnTo>
                  <a:pt x="4556" y="1091224"/>
                </a:lnTo>
                <a:lnTo>
                  <a:pt x="1147" y="1043590"/>
                </a:lnTo>
                <a:lnTo>
                  <a:pt x="0" y="995364"/>
                </a:lnTo>
                <a:lnTo>
                  <a:pt x="1147" y="947138"/>
                </a:lnTo>
                <a:lnTo>
                  <a:pt x="4556" y="899504"/>
                </a:lnTo>
                <a:lnTo>
                  <a:pt x="10173" y="852515"/>
                </a:lnTo>
                <a:lnTo>
                  <a:pt x="17947" y="806222"/>
                </a:lnTo>
                <a:lnTo>
                  <a:pt x="27826" y="760678"/>
                </a:lnTo>
                <a:lnTo>
                  <a:pt x="39757" y="715935"/>
                </a:lnTo>
                <a:lnTo>
                  <a:pt x="53688" y="672045"/>
                </a:lnTo>
                <a:lnTo>
                  <a:pt x="69567" y="629060"/>
                </a:lnTo>
                <a:lnTo>
                  <a:pt x="87341" y="587033"/>
                </a:lnTo>
                <a:lnTo>
                  <a:pt x="106960" y="546015"/>
                </a:lnTo>
                <a:lnTo>
                  <a:pt x="128370" y="506059"/>
                </a:lnTo>
                <a:lnTo>
                  <a:pt x="151520" y="467216"/>
                </a:lnTo>
                <a:lnTo>
                  <a:pt x="176357" y="429539"/>
                </a:lnTo>
                <a:lnTo>
                  <a:pt x="202829" y="393081"/>
                </a:lnTo>
                <a:lnTo>
                  <a:pt x="230884" y="357893"/>
                </a:lnTo>
                <a:lnTo>
                  <a:pt x="260470" y="324027"/>
                </a:lnTo>
                <a:lnTo>
                  <a:pt x="291535" y="291535"/>
                </a:lnTo>
                <a:lnTo>
                  <a:pt x="324027" y="260470"/>
                </a:lnTo>
                <a:lnTo>
                  <a:pt x="357893" y="230884"/>
                </a:lnTo>
                <a:lnTo>
                  <a:pt x="393081" y="202829"/>
                </a:lnTo>
                <a:lnTo>
                  <a:pt x="429539" y="176357"/>
                </a:lnTo>
                <a:lnTo>
                  <a:pt x="467216" y="151520"/>
                </a:lnTo>
                <a:lnTo>
                  <a:pt x="506059" y="128370"/>
                </a:lnTo>
                <a:lnTo>
                  <a:pt x="546015" y="106960"/>
                </a:lnTo>
                <a:lnTo>
                  <a:pt x="587033" y="87341"/>
                </a:lnTo>
                <a:lnTo>
                  <a:pt x="629060" y="69567"/>
                </a:lnTo>
                <a:lnTo>
                  <a:pt x="672045" y="53688"/>
                </a:lnTo>
                <a:lnTo>
                  <a:pt x="715935" y="39757"/>
                </a:lnTo>
                <a:lnTo>
                  <a:pt x="760678" y="27826"/>
                </a:lnTo>
                <a:lnTo>
                  <a:pt x="806222" y="17947"/>
                </a:lnTo>
                <a:lnTo>
                  <a:pt x="852515" y="10173"/>
                </a:lnTo>
                <a:lnTo>
                  <a:pt x="899504" y="4556"/>
                </a:lnTo>
                <a:lnTo>
                  <a:pt x="947138" y="1147"/>
                </a:lnTo>
                <a:lnTo>
                  <a:pt x="995364" y="0"/>
                </a:lnTo>
                <a:lnTo>
                  <a:pt x="1043590" y="1147"/>
                </a:lnTo>
                <a:lnTo>
                  <a:pt x="1091224" y="4556"/>
                </a:lnTo>
                <a:lnTo>
                  <a:pt x="1138214" y="10173"/>
                </a:lnTo>
                <a:lnTo>
                  <a:pt x="1184506" y="17947"/>
                </a:lnTo>
                <a:lnTo>
                  <a:pt x="1230050" y="27826"/>
                </a:lnTo>
                <a:lnTo>
                  <a:pt x="1274793" y="39757"/>
                </a:lnTo>
                <a:lnTo>
                  <a:pt x="1318683" y="53688"/>
                </a:lnTo>
                <a:lnTo>
                  <a:pt x="1361668" y="69567"/>
                </a:lnTo>
                <a:lnTo>
                  <a:pt x="1403696" y="87341"/>
                </a:lnTo>
                <a:lnTo>
                  <a:pt x="1444713" y="106960"/>
                </a:lnTo>
                <a:lnTo>
                  <a:pt x="1484670" y="128370"/>
                </a:lnTo>
                <a:lnTo>
                  <a:pt x="1523512" y="151520"/>
                </a:lnTo>
                <a:lnTo>
                  <a:pt x="1561189" y="176357"/>
                </a:lnTo>
                <a:lnTo>
                  <a:pt x="1597647" y="202829"/>
                </a:lnTo>
                <a:lnTo>
                  <a:pt x="1632836" y="230884"/>
                </a:lnTo>
                <a:lnTo>
                  <a:pt x="1666702" y="260470"/>
                </a:lnTo>
                <a:lnTo>
                  <a:pt x="1699193" y="291535"/>
                </a:lnTo>
                <a:lnTo>
                  <a:pt x="1730258" y="324027"/>
                </a:lnTo>
                <a:lnTo>
                  <a:pt x="1759844" y="357893"/>
                </a:lnTo>
                <a:lnTo>
                  <a:pt x="1787899" y="393081"/>
                </a:lnTo>
                <a:lnTo>
                  <a:pt x="1814371" y="429539"/>
                </a:lnTo>
                <a:lnTo>
                  <a:pt x="1839208" y="467216"/>
                </a:lnTo>
                <a:lnTo>
                  <a:pt x="1862358" y="506059"/>
                </a:lnTo>
                <a:lnTo>
                  <a:pt x="1883768" y="546015"/>
                </a:lnTo>
                <a:lnTo>
                  <a:pt x="1903387" y="587033"/>
                </a:lnTo>
                <a:lnTo>
                  <a:pt x="1921162" y="629060"/>
                </a:lnTo>
                <a:lnTo>
                  <a:pt x="1937041" y="672045"/>
                </a:lnTo>
                <a:lnTo>
                  <a:pt x="1950972" y="715935"/>
                </a:lnTo>
                <a:lnTo>
                  <a:pt x="1962902" y="760678"/>
                </a:lnTo>
                <a:lnTo>
                  <a:pt x="1972781" y="806222"/>
                </a:lnTo>
                <a:lnTo>
                  <a:pt x="1980555" y="852515"/>
                </a:lnTo>
                <a:lnTo>
                  <a:pt x="1986172" y="899504"/>
                </a:lnTo>
                <a:lnTo>
                  <a:pt x="1989581" y="947138"/>
                </a:lnTo>
                <a:lnTo>
                  <a:pt x="1990729" y="995364"/>
                </a:lnTo>
                <a:lnTo>
                  <a:pt x="1989581" y="1043590"/>
                </a:lnTo>
                <a:lnTo>
                  <a:pt x="1986172" y="1091224"/>
                </a:lnTo>
                <a:lnTo>
                  <a:pt x="1980555" y="1138214"/>
                </a:lnTo>
                <a:lnTo>
                  <a:pt x="1972781" y="1184506"/>
                </a:lnTo>
                <a:lnTo>
                  <a:pt x="1962902" y="1230050"/>
                </a:lnTo>
                <a:lnTo>
                  <a:pt x="1950972" y="1274793"/>
                </a:lnTo>
                <a:lnTo>
                  <a:pt x="1937041" y="1318683"/>
                </a:lnTo>
                <a:lnTo>
                  <a:pt x="1921162" y="1361668"/>
                </a:lnTo>
                <a:lnTo>
                  <a:pt x="1903387" y="1403696"/>
                </a:lnTo>
                <a:lnTo>
                  <a:pt x="1883768" y="1444713"/>
                </a:lnTo>
                <a:lnTo>
                  <a:pt x="1862358" y="1484670"/>
                </a:lnTo>
                <a:lnTo>
                  <a:pt x="1839208" y="1523512"/>
                </a:lnTo>
                <a:lnTo>
                  <a:pt x="1814371" y="1561189"/>
                </a:lnTo>
                <a:lnTo>
                  <a:pt x="1787899" y="1597647"/>
                </a:lnTo>
                <a:lnTo>
                  <a:pt x="1759844" y="1632836"/>
                </a:lnTo>
                <a:lnTo>
                  <a:pt x="1730258" y="1666702"/>
                </a:lnTo>
                <a:lnTo>
                  <a:pt x="1699193" y="1699193"/>
                </a:lnTo>
                <a:lnTo>
                  <a:pt x="1666702" y="1730258"/>
                </a:lnTo>
                <a:lnTo>
                  <a:pt x="1632836" y="1759844"/>
                </a:lnTo>
                <a:lnTo>
                  <a:pt x="1597647" y="1787899"/>
                </a:lnTo>
                <a:lnTo>
                  <a:pt x="1561189" y="1814371"/>
                </a:lnTo>
                <a:lnTo>
                  <a:pt x="1523512" y="1839208"/>
                </a:lnTo>
                <a:lnTo>
                  <a:pt x="1484670" y="1862358"/>
                </a:lnTo>
                <a:lnTo>
                  <a:pt x="1444713" y="1883768"/>
                </a:lnTo>
                <a:lnTo>
                  <a:pt x="1403696" y="1903387"/>
                </a:lnTo>
                <a:lnTo>
                  <a:pt x="1361668" y="1921162"/>
                </a:lnTo>
                <a:lnTo>
                  <a:pt x="1318683" y="1937041"/>
                </a:lnTo>
                <a:lnTo>
                  <a:pt x="1274793" y="1950972"/>
                </a:lnTo>
                <a:lnTo>
                  <a:pt x="1230050" y="1962902"/>
                </a:lnTo>
                <a:lnTo>
                  <a:pt x="1184506" y="1972781"/>
                </a:lnTo>
                <a:lnTo>
                  <a:pt x="1138214" y="1980555"/>
                </a:lnTo>
                <a:lnTo>
                  <a:pt x="1091224" y="1986172"/>
                </a:lnTo>
                <a:lnTo>
                  <a:pt x="1043590" y="1989581"/>
                </a:lnTo>
                <a:lnTo>
                  <a:pt x="995364" y="19907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51881" y="1994512"/>
            <a:ext cx="1828164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spc="10" dirty="0">
                <a:latin typeface="Trebuchet MS"/>
                <a:cs typeface="Trebuchet MS"/>
              </a:rPr>
              <a:t>Web</a:t>
            </a:r>
            <a:r>
              <a:rPr sz="2450" spc="-245" dirty="0">
                <a:latin typeface="Trebuchet MS"/>
                <a:cs typeface="Trebuchet MS"/>
              </a:rPr>
              <a:t> </a:t>
            </a:r>
            <a:r>
              <a:rPr sz="2450" spc="-15" dirty="0">
                <a:latin typeface="Trebuchet MS"/>
                <a:cs typeface="Trebuchet MS"/>
              </a:rPr>
              <a:t>Analytic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30635" y="1138573"/>
            <a:ext cx="1990725" cy="1990725"/>
          </a:xfrm>
          <a:custGeom>
            <a:avLst/>
            <a:gdLst/>
            <a:ahLst/>
            <a:cxnLst/>
            <a:rect l="l" t="t" r="r" b="b"/>
            <a:pathLst>
              <a:path w="1990725" h="1990725">
                <a:moveTo>
                  <a:pt x="995364" y="1990729"/>
                </a:moveTo>
                <a:lnTo>
                  <a:pt x="947138" y="1989581"/>
                </a:lnTo>
                <a:lnTo>
                  <a:pt x="899504" y="1986172"/>
                </a:lnTo>
                <a:lnTo>
                  <a:pt x="852515" y="1980555"/>
                </a:lnTo>
                <a:lnTo>
                  <a:pt x="806222" y="1972781"/>
                </a:lnTo>
                <a:lnTo>
                  <a:pt x="760678" y="1962902"/>
                </a:lnTo>
                <a:lnTo>
                  <a:pt x="715935" y="1950972"/>
                </a:lnTo>
                <a:lnTo>
                  <a:pt x="672045" y="1937041"/>
                </a:lnTo>
                <a:lnTo>
                  <a:pt x="629060" y="1921162"/>
                </a:lnTo>
                <a:lnTo>
                  <a:pt x="587033" y="1903387"/>
                </a:lnTo>
                <a:lnTo>
                  <a:pt x="546015" y="1883768"/>
                </a:lnTo>
                <a:lnTo>
                  <a:pt x="506059" y="1862358"/>
                </a:lnTo>
                <a:lnTo>
                  <a:pt x="467216" y="1839208"/>
                </a:lnTo>
                <a:lnTo>
                  <a:pt x="429539" y="1814371"/>
                </a:lnTo>
                <a:lnTo>
                  <a:pt x="393081" y="1787899"/>
                </a:lnTo>
                <a:lnTo>
                  <a:pt x="357893" y="1759844"/>
                </a:lnTo>
                <a:lnTo>
                  <a:pt x="324027" y="1730258"/>
                </a:lnTo>
                <a:lnTo>
                  <a:pt x="291535" y="1699193"/>
                </a:lnTo>
                <a:lnTo>
                  <a:pt x="260470" y="1666702"/>
                </a:lnTo>
                <a:lnTo>
                  <a:pt x="230884" y="1632836"/>
                </a:lnTo>
                <a:lnTo>
                  <a:pt x="202829" y="1597647"/>
                </a:lnTo>
                <a:lnTo>
                  <a:pt x="176357" y="1561189"/>
                </a:lnTo>
                <a:lnTo>
                  <a:pt x="151520" y="1523512"/>
                </a:lnTo>
                <a:lnTo>
                  <a:pt x="128370" y="1484670"/>
                </a:lnTo>
                <a:lnTo>
                  <a:pt x="106960" y="1444713"/>
                </a:lnTo>
                <a:lnTo>
                  <a:pt x="87341" y="1403696"/>
                </a:lnTo>
                <a:lnTo>
                  <a:pt x="69567" y="1361668"/>
                </a:lnTo>
                <a:lnTo>
                  <a:pt x="53688" y="1318683"/>
                </a:lnTo>
                <a:lnTo>
                  <a:pt x="39757" y="1274793"/>
                </a:lnTo>
                <a:lnTo>
                  <a:pt x="27826" y="1230050"/>
                </a:lnTo>
                <a:lnTo>
                  <a:pt x="17947" y="1184506"/>
                </a:lnTo>
                <a:lnTo>
                  <a:pt x="10173" y="1138214"/>
                </a:lnTo>
                <a:lnTo>
                  <a:pt x="4556" y="1091224"/>
                </a:lnTo>
                <a:lnTo>
                  <a:pt x="1147" y="1043590"/>
                </a:lnTo>
                <a:lnTo>
                  <a:pt x="0" y="995364"/>
                </a:lnTo>
                <a:lnTo>
                  <a:pt x="1147" y="947138"/>
                </a:lnTo>
                <a:lnTo>
                  <a:pt x="4556" y="899504"/>
                </a:lnTo>
                <a:lnTo>
                  <a:pt x="10173" y="852515"/>
                </a:lnTo>
                <a:lnTo>
                  <a:pt x="17947" y="806222"/>
                </a:lnTo>
                <a:lnTo>
                  <a:pt x="27826" y="760678"/>
                </a:lnTo>
                <a:lnTo>
                  <a:pt x="39757" y="715935"/>
                </a:lnTo>
                <a:lnTo>
                  <a:pt x="53688" y="672045"/>
                </a:lnTo>
                <a:lnTo>
                  <a:pt x="69567" y="629060"/>
                </a:lnTo>
                <a:lnTo>
                  <a:pt x="87341" y="587033"/>
                </a:lnTo>
                <a:lnTo>
                  <a:pt x="106960" y="546015"/>
                </a:lnTo>
                <a:lnTo>
                  <a:pt x="128370" y="506059"/>
                </a:lnTo>
                <a:lnTo>
                  <a:pt x="151520" y="467216"/>
                </a:lnTo>
                <a:lnTo>
                  <a:pt x="176357" y="429539"/>
                </a:lnTo>
                <a:lnTo>
                  <a:pt x="202829" y="393081"/>
                </a:lnTo>
                <a:lnTo>
                  <a:pt x="230884" y="357893"/>
                </a:lnTo>
                <a:lnTo>
                  <a:pt x="260470" y="324027"/>
                </a:lnTo>
                <a:lnTo>
                  <a:pt x="291535" y="291535"/>
                </a:lnTo>
                <a:lnTo>
                  <a:pt x="324027" y="260470"/>
                </a:lnTo>
                <a:lnTo>
                  <a:pt x="357893" y="230884"/>
                </a:lnTo>
                <a:lnTo>
                  <a:pt x="393081" y="202829"/>
                </a:lnTo>
                <a:lnTo>
                  <a:pt x="429539" y="176357"/>
                </a:lnTo>
                <a:lnTo>
                  <a:pt x="467216" y="151520"/>
                </a:lnTo>
                <a:lnTo>
                  <a:pt x="506059" y="128370"/>
                </a:lnTo>
                <a:lnTo>
                  <a:pt x="546015" y="106960"/>
                </a:lnTo>
                <a:lnTo>
                  <a:pt x="587033" y="87341"/>
                </a:lnTo>
                <a:lnTo>
                  <a:pt x="629060" y="69567"/>
                </a:lnTo>
                <a:lnTo>
                  <a:pt x="672045" y="53688"/>
                </a:lnTo>
                <a:lnTo>
                  <a:pt x="715935" y="39757"/>
                </a:lnTo>
                <a:lnTo>
                  <a:pt x="760678" y="27826"/>
                </a:lnTo>
                <a:lnTo>
                  <a:pt x="806222" y="17947"/>
                </a:lnTo>
                <a:lnTo>
                  <a:pt x="852515" y="10173"/>
                </a:lnTo>
                <a:lnTo>
                  <a:pt x="899504" y="4556"/>
                </a:lnTo>
                <a:lnTo>
                  <a:pt x="947138" y="1147"/>
                </a:lnTo>
                <a:lnTo>
                  <a:pt x="995364" y="0"/>
                </a:lnTo>
                <a:lnTo>
                  <a:pt x="1043590" y="1147"/>
                </a:lnTo>
                <a:lnTo>
                  <a:pt x="1091224" y="4556"/>
                </a:lnTo>
                <a:lnTo>
                  <a:pt x="1138214" y="10173"/>
                </a:lnTo>
                <a:lnTo>
                  <a:pt x="1184506" y="17947"/>
                </a:lnTo>
                <a:lnTo>
                  <a:pt x="1230050" y="27826"/>
                </a:lnTo>
                <a:lnTo>
                  <a:pt x="1274793" y="39757"/>
                </a:lnTo>
                <a:lnTo>
                  <a:pt x="1318683" y="53688"/>
                </a:lnTo>
                <a:lnTo>
                  <a:pt x="1361668" y="69567"/>
                </a:lnTo>
                <a:lnTo>
                  <a:pt x="1403696" y="87341"/>
                </a:lnTo>
                <a:lnTo>
                  <a:pt x="1444713" y="106960"/>
                </a:lnTo>
                <a:lnTo>
                  <a:pt x="1484670" y="128370"/>
                </a:lnTo>
                <a:lnTo>
                  <a:pt x="1523512" y="151520"/>
                </a:lnTo>
                <a:lnTo>
                  <a:pt x="1561189" y="176357"/>
                </a:lnTo>
                <a:lnTo>
                  <a:pt x="1597647" y="202829"/>
                </a:lnTo>
                <a:lnTo>
                  <a:pt x="1632836" y="230884"/>
                </a:lnTo>
                <a:lnTo>
                  <a:pt x="1666702" y="260470"/>
                </a:lnTo>
                <a:lnTo>
                  <a:pt x="1699193" y="291535"/>
                </a:lnTo>
                <a:lnTo>
                  <a:pt x="1730258" y="324027"/>
                </a:lnTo>
                <a:lnTo>
                  <a:pt x="1759844" y="357893"/>
                </a:lnTo>
                <a:lnTo>
                  <a:pt x="1787899" y="393081"/>
                </a:lnTo>
                <a:lnTo>
                  <a:pt x="1814371" y="429539"/>
                </a:lnTo>
                <a:lnTo>
                  <a:pt x="1839208" y="467216"/>
                </a:lnTo>
                <a:lnTo>
                  <a:pt x="1862358" y="506059"/>
                </a:lnTo>
                <a:lnTo>
                  <a:pt x="1883768" y="546015"/>
                </a:lnTo>
                <a:lnTo>
                  <a:pt x="1903387" y="587033"/>
                </a:lnTo>
                <a:lnTo>
                  <a:pt x="1921162" y="629060"/>
                </a:lnTo>
                <a:lnTo>
                  <a:pt x="1937041" y="672045"/>
                </a:lnTo>
                <a:lnTo>
                  <a:pt x="1950972" y="715935"/>
                </a:lnTo>
                <a:lnTo>
                  <a:pt x="1962902" y="760678"/>
                </a:lnTo>
                <a:lnTo>
                  <a:pt x="1972781" y="806222"/>
                </a:lnTo>
                <a:lnTo>
                  <a:pt x="1980555" y="852515"/>
                </a:lnTo>
                <a:lnTo>
                  <a:pt x="1986172" y="899504"/>
                </a:lnTo>
                <a:lnTo>
                  <a:pt x="1989581" y="947138"/>
                </a:lnTo>
                <a:lnTo>
                  <a:pt x="1990729" y="995364"/>
                </a:lnTo>
                <a:lnTo>
                  <a:pt x="1989581" y="1043590"/>
                </a:lnTo>
                <a:lnTo>
                  <a:pt x="1986172" y="1091224"/>
                </a:lnTo>
                <a:lnTo>
                  <a:pt x="1980555" y="1138214"/>
                </a:lnTo>
                <a:lnTo>
                  <a:pt x="1972781" y="1184506"/>
                </a:lnTo>
                <a:lnTo>
                  <a:pt x="1962902" y="1230050"/>
                </a:lnTo>
                <a:lnTo>
                  <a:pt x="1950972" y="1274793"/>
                </a:lnTo>
                <a:lnTo>
                  <a:pt x="1937041" y="1318683"/>
                </a:lnTo>
                <a:lnTo>
                  <a:pt x="1921162" y="1361668"/>
                </a:lnTo>
                <a:lnTo>
                  <a:pt x="1903387" y="1403696"/>
                </a:lnTo>
                <a:lnTo>
                  <a:pt x="1883768" y="1444713"/>
                </a:lnTo>
                <a:lnTo>
                  <a:pt x="1862358" y="1484670"/>
                </a:lnTo>
                <a:lnTo>
                  <a:pt x="1839208" y="1523512"/>
                </a:lnTo>
                <a:lnTo>
                  <a:pt x="1814371" y="1561189"/>
                </a:lnTo>
                <a:lnTo>
                  <a:pt x="1787899" y="1597647"/>
                </a:lnTo>
                <a:lnTo>
                  <a:pt x="1759844" y="1632836"/>
                </a:lnTo>
                <a:lnTo>
                  <a:pt x="1730258" y="1666702"/>
                </a:lnTo>
                <a:lnTo>
                  <a:pt x="1699193" y="1699193"/>
                </a:lnTo>
                <a:lnTo>
                  <a:pt x="1666702" y="1730258"/>
                </a:lnTo>
                <a:lnTo>
                  <a:pt x="1632836" y="1759844"/>
                </a:lnTo>
                <a:lnTo>
                  <a:pt x="1597647" y="1787899"/>
                </a:lnTo>
                <a:lnTo>
                  <a:pt x="1561189" y="1814371"/>
                </a:lnTo>
                <a:lnTo>
                  <a:pt x="1523512" y="1839208"/>
                </a:lnTo>
                <a:lnTo>
                  <a:pt x="1484670" y="1862358"/>
                </a:lnTo>
                <a:lnTo>
                  <a:pt x="1444713" y="1883768"/>
                </a:lnTo>
                <a:lnTo>
                  <a:pt x="1403696" y="1903387"/>
                </a:lnTo>
                <a:lnTo>
                  <a:pt x="1361668" y="1921162"/>
                </a:lnTo>
                <a:lnTo>
                  <a:pt x="1318683" y="1937041"/>
                </a:lnTo>
                <a:lnTo>
                  <a:pt x="1274793" y="1950972"/>
                </a:lnTo>
                <a:lnTo>
                  <a:pt x="1230050" y="1962902"/>
                </a:lnTo>
                <a:lnTo>
                  <a:pt x="1184506" y="1972781"/>
                </a:lnTo>
                <a:lnTo>
                  <a:pt x="1138214" y="1980555"/>
                </a:lnTo>
                <a:lnTo>
                  <a:pt x="1091224" y="1986172"/>
                </a:lnTo>
                <a:lnTo>
                  <a:pt x="1043590" y="1989581"/>
                </a:lnTo>
                <a:lnTo>
                  <a:pt x="995364" y="199072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9448800" y="1934891"/>
            <a:ext cx="2072167" cy="38920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274320" algn="ctr">
              <a:lnSpc>
                <a:spcPts val="2800"/>
              </a:lnSpc>
              <a:spcBef>
                <a:spcPts val="235"/>
              </a:spcBef>
            </a:pPr>
            <a:r>
              <a:rPr sz="2350" spc="50" dirty="0" err="1">
                <a:latin typeface="Trebuchet MS"/>
                <a:cs typeface="Trebuchet MS"/>
              </a:rPr>
              <a:t>Metode</a:t>
            </a:r>
            <a:r>
              <a:rPr lang="en-US" sz="2350" spc="50" dirty="0">
                <a:latin typeface="Trebuchet MS"/>
                <a:cs typeface="Trebuchet MS"/>
              </a:rPr>
              <a:t> </a:t>
            </a:r>
            <a:r>
              <a:rPr lang="en-US" sz="2350" spc="15" dirty="0">
                <a:latin typeface="Trebuchet MS"/>
                <a:cs typeface="Trebuchet MS"/>
              </a:rPr>
              <a:t>Agile</a:t>
            </a:r>
            <a:endParaRPr sz="235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6813" y="3703870"/>
            <a:ext cx="11521440" cy="536602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43535" marR="141605" indent="66675" algn="ctr">
              <a:lnSpc>
                <a:spcPts val="2630"/>
              </a:lnSpc>
              <a:spcBef>
                <a:spcPts val="200"/>
              </a:spcBef>
            </a:pPr>
            <a:r>
              <a:rPr sz="2200" spc="55" dirty="0">
                <a:solidFill>
                  <a:srgbClr val="FFFFFF"/>
                </a:solidFill>
                <a:latin typeface="Trebuchet MS"/>
                <a:cs typeface="Trebuchet MS"/>
              </a:rPr>
              <a:t>Masalah </a:t>
            </a:r>
            <a:r>
              <a:rPr sz="2200" spc="40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terjadi 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saat 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ini </a:t>
            </a:r>
            <a:r>
              <a:rPr sz="2200" spc="25" dirty="0">
                <a:solidFill>
                  <a:srgbClr val="FFFFFF"/>
                </a:solidFill>
                <a:latin typeface="Trebuchet MS"/>
                <a:cs typeface="Trebuchet MS"/>
              </a:rPr>
              <a:t>dalam </a:t>
            </a:r>
            <a:r>
              <a:rPr sz="2200" spc="55" dirty="0">
                <a:solidFill>
                  <a:srgbClr val="FFFFFF"/>
                </a:solidFill>
                <a:latin typeface="Trebuchet MS"/>
                <a:cs typeface="Trebuchet MS"/>
              </a:rPr>
              <a:t>sebuah </a:t>
            </a:r>
            <a:r>
              <a:rPr sz="2200" spc="60" dirty="0">
                <a:solidFill>
                  <a:srgbClr val="FFFFFF"/>
                </a:solidFill>
                <a:latin typeface="Trebuchet MS"/>
                <a:cs typeface="Trebuchet MS"/>
              </a:rPr>
              <a:t>dashboard 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adalah bagaimana </a:t>
            </a:r>
            <a:r>
              <a:rPr sz="2200" spc="-5" dirty="0">
                <a:solidFill>
                  <a:srgbClr val="FFFFFF"/>
                </a:solidFill>
                <a:latin typeface="Trebuchet MS"/>
                <a:cs typeface="Trebuchet MS"/>
              </a:rPr>
              <a:t>peneliti  </a:t>
            </a:r>
            <a:r>
              <a:rPr sz="2200" spc="15" dirty="0">
                <a:solidFill>
                  <a:srgbClr val="FFFFFF"/>
                </a:solidFill>
                <a:latin typeface="Trebuchet MS"/>
                <a:cs typeface="Trebuchet MS"/>
              </a:rPr>
              <a:t>mengetahui </a:t>
            </a:r>
            <a:r>
              <a:rPr sz="2200" spc="35" dirty="0">
                <a:solidFill>
                  <a:srgbClr val="FFFFFF"/>
                </a:solidFill>
                <a:latin typeface="Trebuchet MS"/>
                <a:cs typeface="Trebuchet MS"/>
              </a:rPr>
              <a:t>seberapa </a:t>
            </a:r>
            <a:r>
              <a:rPr sz="2200" spc="40" dirty="0">
                <a:solidFill>
                  <a:srgbClr val="FFFFFF"/>
                </a:solidFill>
                <a:latin typeface="Trebuchet MS"/>
                <a:cs typeface="Trebuchet MS"/>
              </a:rPr>
              <a:t>banyak 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interaksi </a:t>
            </a:r>
            <a:r>
              <a:rPr sz="2200" spc="15" dirty="0">
                <a:solidFill>
                  <a:srgbClr val="FFFFFF"/>
                </a:solidFill>
                <a:latin typeface="Trebuchet MS"/>
                <a:cs typeface="Trebuchet MS"/>
              </a:rPr>
              <a:t>dari </a:t>
            </a:r>
            <a:r>
              <a:rPr sz="2200" spc="45" dirty="0">
                <a:solidFill>
                  <a:srgbClr val="FFFFFF"/>
                </a:solidFill>
                <a:latin typeface="Trebuchet MS"/>
                <a:cs typeface="Trebuchet MS"/>
              </a:rPr>
              <a:t>user </a:t>
            </a:r>
            <a:r>
              <a:rPr sz="2200" spc="40" dirty="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mengunjungi 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website  </a:t>
            </a:r>
            <a:r>
              <a:rPr lang="en-US" sz="2200" spc="-35" dirty="0">
                <a:solidFill>
                  <a:srgbClr val="FFFFFF"/>
                </a:solidFill>
                <a:latin typeface="Trebuchet MS"/>
                <a:cs typeface="Trebuchet MS"/>
              </a:rPr>
              <a:t>kitapastijalan.</a:t>
            </a:r>
            <a:r>
              <a:rPr sz="2200" spc="-35" dirty="0">
                <a:solidFill>
                  <a:srgbClr val="FFFFFF"/>
                </a:solidFill>
                <a:latin typeface="Trebuchet MS"/>
                <a:cs typeface="Trebuchet MS"/>
              </a:rPr>
              <a:t>com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juga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Trebuchet MS"/>
                <a:cs typeface="Trebuchet MS"/>
              </a:rPr>
              <a:t>mengetahui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Trebuchet MS"/>
                <a:cs typeface="Trebuchet MS"/>
              </a:rPr>
              <a:t>fungsi</a:t>
            </a:r>
            <a:r>
              <a:rPr sz="22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Trebuchet MS"/>
                <a:cs typeface="Trebuchet MS"/>
              </a:rPr>
              <a:t>dashboard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Trebuchet MS"/>
                <a:cs typeface="Trebuchet MS"/>
              </a:rPr>
              <a:t>dalam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penggunaanya.</a:t>
            </a:r>
            <a:r>
              <a:rPr sz="2200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rebuchet MS"/>
                <a:cs typeface="Trebuchet MS"/>
              </a:rPr>
              <a:t>Serta  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bagaimana</a:t>
            </a:r>
            <a:r>
              <a:rPr sz="22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FFFFF"/>
                </a:solidFill>
                <a:latin typeface="Trebuchet MS"/>
                <a:cs typeface="Trebuchet MS"/>
              </a:rPr>
              <a:t>cara</a:t>
            </a:r>
            <a:r>
              <a:rPr sz="22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Trebuchet MS"/>
                <a:cs typeface="Trebuchet MS"/>
              </a:rPr>
              <a:t>untuk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Trebuchet MS"/>
                <a:cs typeface="Trebuchet MS"/>
              </a:rPr>
              <a:t>menganalisa</a:t>
            </a:r>
            <a:r>
              <a:rPr sz="22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rebuchet MS"/>
                <a:cs typeface="Trebuchet MS"/>
              </a:rPr>
              <a:t>kinerja</a:t>
            </a:r>
            <a:r>
              <a:rPr sz="22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Trebuchet MS"/>
                <a:cs typeface="Trebuchet MS"/>
              </a:rPr>
              <a:t>website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Trebuchet MS"/>
                <a:cs typeface="Trebuchet MS"/>
              </a:rPr>
              <a:t>bedasarkan</a:t>
            </a:r>
            <a:r>
              <a:rPr sz="22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rebuchet MS"/>
                <a:cs typeface="Trebuchet MS"/>
              </a:rPr>
              <a:t>data-data</a:t>
            </a:r>
            <a:r>
              <a:rPr sz="22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rebuchet MS"/>
                <a:cs typeface="Trebuchet MS"/>
              </a:rPr>
              <a:t>statistik</a:t>
            </a:r>
            <a:r>
              <a:rPr sz="22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Trebuchet MS"/>
                <a:cs typeface="Trebuchet MS"/>
              </a:rPr>
              <a:t>yang  </a:t>
            </a:r>
            <a:r>
              <a:rPr sz="2200" spc="-15" dirty="0" err="1">
                <a:solidFill>
                  <a:srgbClr val="FFFFFF"/>
                </a:solidFill>
                <a:latin typeface="Trebuchet MS"/>
                <a:cs typeface="Trebuchet MS"/>
              </a:rPr>
              <a:t>ditampilkan</a:t>
            </a:r>
            <a:r>
              <a:rPr sz="2200" spc="-1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lang="en-US" sz="2200" spc="-1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343535" marR="141605" indent="66675" algn="ctr">
              <a:lnSpc>
                <a:spcPts val="2630"/>
              </a:lnSpc>
              <a:spcBef>
                <a:spcPts val="200"/>
              </a:spcBef>
            </a:pPr>
            <a:endParaRPr sz="2200" dirty="0">
              <a:latin typeface="Trebuchet MS"/>
              <a:cs typeface="Trebuchet MS"/>
            </a:endParaRPr>
          </a:p>
          <a:p>
            <a:pPr marL="81915" marR="74295" algn="ctr">
              <a:lnSpc>
                <a:spcPts val="2550"/>
              </a:lnSpc>
              <a:spcBef>
                <a:spcPts val="5"/>
              </a:spcBef>
            </a:pP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Metode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agile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adalah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pendekatan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khusus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untuk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manajemen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proyek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yang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digunakandalam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pengembangan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perangkat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lunak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.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Metode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Agile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dapat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mengelola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proyek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pengembangan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pengujian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perangkat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lunak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yang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digunakan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untuk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mengumpulkan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dan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menganalisis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data </a:t>
            </a:r>
            <a:r>
              <a:rPr lang="en-ID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pengguna</a:t>
            </a: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situs web</a:t>
            </a:r>
            <a:r>
              <a:rPr lang="en-ID" dirty="0"/>
              <a:t>..</a:t>
            </a:r>
          </a:p>
          <a:p>
            <a:pPr marL="81915" marR="74295" algn="ctr">
              <a:lnSpc>
                <a:spcPts val="2550"/>
              </a:lnSpc>
              <a:spcBef>
                <a:spcPts val="5"/>
              </a:spcBef>
            </a:pPr>
            <a:endParaRPr lang="en-ID" dirty="0"/>
          </a:p>
          <a:p>
            <a:pPr marL="81915" marR="74295" algn="ctr">
              <a:lnSpc>
                <a:spcPts val="2550"/>
              </a:lnSpc>
              <a:spcBef>
                <a:spcPts val="5"/>
              </a:spcBef>
            </a:pPr>
            <a:r>
              <a:rPr lang="en-ID" sz="2200" spc="-20" dirty="0" err="1">
                <a:solidFill>
                  <a:srgbClr val="FFFFFF"/>
                </a:solidFill>
                <a:latin typeface="Trebuchet MS"/>
                <a:cs typeface="Trebuchet MS"/>
              </a:rPr>
              <a:t>Tujuan</a:t>
            </a:r>
            <a:r>
              <a:rPr lang="en-ID" sz="22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65" dirty="0">
                <a:solidFill>
                  <a:srgbClr val="FFFFFF"/>
                </a:solidFill>
                <a:latin typeface="Trebuchet MS"/>
                <a:cs typeface="Trebuchet MS"/>
              </a:rPr>
              <a:t>dashboard</a:t>
            </a:r>
            <a:r>
              <a:rPr lang="en-ID" sz="22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5" dirty="0" err="1">
                <a:solidFill>
                  <a:srgbClr val="FFFFFF"/>
                </a:solidFill>
                <a:latin typeface="Trebuchet MS"/>
                <a:cs typeface="Trebuchet MS"/>
              </a:rPr>
              <a:t>analitik</a:t>
            </a:r>
            <a:r>
              <a:rPr lang="en-ID" sz="22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10" dirty="0" err="1">
                <a:solidFill>
                  <a:srgbClr val="FFFFFF"/>
                </a:solidFill>
                <a:latin typeface="Trebuchet MS"/>
                <a:cs typeface="Trebuchet MS"/>
              </a:rPr>
              <a:t>ini</a:t>
            </a:r>
            <a:r>
              <a:rPr lang="en-ID" sz="22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15" dirty="0" err="1">
                <a:solidFill>
                  <a:srgbClr val="FFFFFF"/>
                </a:solidFill>
                <a:latin typeface="Trebuchet MS"/>
                <a:cs typeface="Trebuchet MS"/>
              </a:rPr>
              <a:t>memberi</a:t>
            </a:r>
            <a:r>
              <a:rPr lang="en-ID" sz="22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25" dirty="0" err="1">
                <a:solidFill>
                  <a:srgbClr val="FFFFFF"/>
                </a:solidFill>
                <a:latin typeface="Trebuchet MS"/>
                <a:cs typeface="Trebuchet MS"/>
              </a:rPr>
              <a:t>tahu</a:t>
            </a:r>
            <a:r>
              <a:rPr lang="en-ID" sz="22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15" dirty="0" err="1">
                <a:solidFill>
                  <a:srgbClr val="FFFFFF"/>
                </a:solidFill>
                <a:latin typeface="Trebuchet MS"/>
                <a:cs typeface="Trebuchet MS"/>
              </a:rPr>
              <a:t>tampilan</a:t>
            </a:r>
            <a:r>
              <a:rPr lang="en-ID" sz="22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45" dirty="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lang="en-ID" sz="22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40" dirty="0" err="1">
                <a:solidFill>
                  <a:srgbClr val="FFFFFF"/>
                </a:solidFill>
                <a:latin typeface="Trebuchet MS"/>
                <a:cs typeface="Trebuchet MS"/>
              </a:rPr>
              <a:t>sering</a:t>
            </a:r>
            <a:r>
              <a:rPr lang="en-ID" sz="22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-5" dirty="0" err="1">
                <a:solidFill>
                  <a:srgbClr val="FFFFFF"/>
                </a:solidFill>
                <a:latin typeface="Trebuchet MS"/>
                <a:cs typeface="Trebuchet MS"/>
              </a:rPr>
              <a:t>dikunjungin</a:t>
            </a:r>
            <a:r>
              <a:rPr lang="en-ID" sz="2200" spc="-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lang="en-ID" sz="2200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10" dirty="0" err="1">
                <a:solidFill>
                  <a:srgbClr val="FFFFFF"/>
                </a:solidFill>
                <a:latin typeface="Trebuchet MS"/>
                <a:cs typeface="Trebuchet MS"/>
              </a:rPr>
              <a:t>aktivitas</a:t>
            </a:r>
            <a:r>
              <a:rPr lang="en-ID" sz="22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50" dirty="0">
                <a:solidFill>
                  <a:srgbClr val="FFFFFF"/>
                </a:solidFill>
                <a:latin typeface="Trebuchet MS"/>
                <a:cs typeface="Trebuchet MS"/>
              </a:rPr>
              <a:t>user  </a:t>
            </a:r>
            <a:r>
              <a:rPr lang="en-ID" sz="2200" spc="35" dirty="0" err="1">
                <a:solidFill>
                  <a:srgbClr val="FFFFFF"/>
                </a:solidFill>
                <a:latin typeface="Trebuchet MS"/>
                <a:cs typeface="Trebuchet MS"/>
              </a:rPr>
              <a:t>dalam</a:t>
            </a:r>
            <a:r>
              <a:rPr lang="en-ID" sz="2200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dirty="0" err="1">
                <a:solidFill>
                  <a:srgbClr val="FFFFFF"/>
                </a:solidFill>
                <a:latin typeface="Trebuchet MS"/>
                <a:cs typeface="Trebuchet MS"/>
              </a:rPr>
              <a:t>meninjau</a:t>
            </a:r>
            <a:r>
              <a:rPr lang="en-ID" sz="22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50" dirty="0" err="1">
                <a:solidFill>
                  <a:srgbClr val="FFFFFF"/>
                </a:solidFill>
                <a:latin typeface="Trebuchet MS"/>
                <a:cs typeface="Trebuchet MS"/>
              </a:rPr>
              <a:t>penggunaan</a:t>
            </a:r>
            <a:r>
              <a:rPr lang="en-ID" sz="22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10" dirty="0">
                <a:solidFill>
                  <a:srgbClr val="FFFFFF"/>
                </a:solidFill>
                <a:latin typeface="Trebuchet MS"/>
                <a:cs typeface="Trebuchet MS"/>
              </a:rPr>
              <a:t>website</a:t>
            </a:r>
            <a:r>
              <a:rPr lang="en-ID" sz="2200" spc="-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ID" sz="2200" spc="15" dirty="0" err="1">
                <a:solidFill>
                  <a:srgbClr val="FFFFFF"/>
                </a:solidFill>
                <a:latin typeface="Trebuchet MS"/>
                <a:cs typeface="Trebuchet MS"/>
              </a:rPr>
              <a:t>tersebut</a:t>
            </a:r>
            <a:endParaRPr lang="en-ID" sz="2200" spc="1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81915" marR="74295" algn="ctr">
              <a:lnSpc>
                <a:spcPts val="2550"/>
              </a:lnSpc>
              <a:spcBef>
                <a:spcPts val="5"/>
              </a:spcBef>
            </a:pPr>
            <a:endParaRPr lang="en-ID" dirty="0"/>
          </a:p>
          <a:p>
            <a:pPr marL="81915" marR="74295" algn="ctr">
              <a:lnSpc>
                <a:spcPts val="2550"/>
              </a:lnSpc>
              <a:spcBef>
                <a:spcPts val="5"/>
              </a:spcBef>
            </a:pPr>
            <a:r>
              <a:rPr lang="en-ID" sz="2200" dirty="0">
                <a:solidFill>
                  <a:schemeClr val="bg1"/>
                </a:solidFill>
                <a:latin typeface="Trebuchet MS" panose="020B0603020202020204" pitchFamily="34" charset="0"/>
                <a:ea typeface="Verdana" panose="020B0604030504040204" pitchFamily="34" charset="0"/>
              </a:rPr>
              <a:t> </a:t>
            </a:r>
            <a:endParaRPr lang="en-ID" sz="2200" spc="15" dirty="0">
              <a:solidFill>
                <a:schemeClr val="bg1"/>
              </a:solidFill>
              <a:latin typeface="Trebuchet MS" panose="020B0603020202020204" pitchFamily="34" charset="0"/>
              <a:ea typeface="Verdana" panose="020B0604030504040204" pitchFamily="34" charset="0"/>
              <a:cs typeface="Trebuchet MS"/>
            </a:endParaRPr>
          </a:p>
          <a:p>
            <a:pPr marL="81915" marR="74295" algn="ctr">
              <a:lnSpc>
                <a:spcPts val="2550"/>
              </a:lnSpc>
              <a:spcBef>
                <a:spcPts val="5"/>
              </a:spcBef>
            </a:pPr>
            <a:endParaRPr lang="en-ID" sz="2150" dirty="0">
              <a:latin typeface="Trebuchet MS"/>
              <a:cs typeface="Trebuchet MS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701A3A5-2BCD-08F5-C383-BE91E082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309" y="2667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OLAP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2400" b="1" i="1" dirty="0">
                <a:effectLst/>
                <a:latin typeface="Google Sans"/>
              </a:rPr>
              <a:t>Online Analytical Processing</a:t>
            </a:r>
            <a:endParaRPr lang="en-US" sz="24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F4DF2C-F028-4921-9C23-41303F65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9F3E1E-F12F-E313-7726-BF8BCA92B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97369"/>
            <a:ext cx="6618628" cy="54393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Google Data Studio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5B86C3-68AE-8303-836A-59C728135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8025319"/>
            <a:ext cx="6618625" cy="1547306"/>
          </a:xfrm>
        </p:spPr>
        <p:txBody>
          <a:bodyPr vert="horz" lIns="91440" tIns="45720" rIns="91440" bIns="45720" rtlCol="0">
            <a:no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Sisipkan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tag </a:t>
            </a: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google </a:t>
            </a: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analityc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web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&lt;head&gt;&lt;!-- Google tag (gtag.js) --&gt;&lt;script async </a:t>
            </a: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src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="https://www.googletagmanager.com/gtag/js?id=G-S4WC3N1P95"&gt;&lt;/script&gt;&lt;script&gt;  </a:t>
            </a: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window.dataLayer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window.dataLayer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|| [];  function </a:t>
            </a: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gtag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(){</a:t>
            </a: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dataLayer.push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(arguments);}  </a:t>
            </a: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gtag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js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', new Date());  </a:t>
            </a:r>
            <a:r>
              <a:rPr lang="en-US" sz="16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gtag</a:t>
            </a:r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('config', 'G-S4WC3N1P95');&lt;/script&gt;&lt;/head&gt;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0983" y="2384052"/>
            <a:ext cx="0" cy="7889631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E9B320F-4B30-ED8C-78CF-CB04C8433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8889"/>
          <a:stretch/>
        </p:blipFill>
        <p:spPr>
          <a:xfrm>
            <a:off x="8751711" y="3280570"/>
            <a:ext cx="8099777" cy="45561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2B7B61-D701-474B-AE8F-EA238B550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268082" y="1900596"/>
            <a:ext cx="552721" cy="779952"/>
            <a:chOff x="11512034" y="1267063"/>
            <a:chExt cx="368480" cy="519967"/>
          </a:xfrm>
          <a:solidFill>
            <a:srgbClr val="FFFFFF"/>
          </a:solidFill>
        </p:grpSpPr>
        <p:sp>
          <p:nvSpPr>
            <p:cNvPr id="18" name="Graphic 17">
              <a:extLst>
                <a:ext uri="{FF2B5EF4-FFF2-40B4-BE49-F238E27FC236}">
                  <a16:creationId xmlns:a16="http://schemas.microsoft.com/office/drawing/2014/main" id="{B71758F4-3F46-45DA-8AC5-4E508DA08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12034" y="1267063"/>
              <a:ext cx="139037" cy="139039"/>
            </a:xfrm>
            <a:custGeom>
              <a:avLst/>
              <a:gdLst>
                <a:gd name="connsiteX0" fmla="*/ 129600 w 139037"/>
                <a:gd name="connsiteY0" fmla="*/ 60082 h 139039"/>
                <a:gd name="connsiteX1" fmla="*/ 78955 w 139037"/>
                <a:gd name="connsiteY1" fmla="*/ 60082 h 139039"/>
                <a:gd name="connsiteX2" fmla="*/ 78955 w 139037"/>
                <a:gd name="connsiteY2" fmla="*/ 9437 h 139039"/>
                <a:gd name="connsiteX3" fmla="*/ 69519 w 139037"/>
                <a:gd name="connsiteY3" fmla="*/ 0 h 139039"/>
                <a:gd name="connsiteX4" fmla="*/ 60082 w 139037"/>
                <a:gd name="connsiteY4" fmla="*/ 9437 h 139039"/>
                <a:gd name="connsiteX5" fmla="*/ 60082 w 139037"/>
                <a:gd name="connsiteY5" fmla="*/ 60082 h 139039"/>
                <a:gd name="connsiteX6" fmla="*/ 9437 w 139037"/>
                <a:gd name="connsiteY6" fmla="*/ 60082 h 139039"/>
                <a:gd name="connsiteX7" fmla="*/ 0 w 139037"/>
                <a:gd name="connsiteY7" fmla="*/ 69520 h 139039"/>
                <a:gd name="connsiteX8" fmla="*/ 9437 w 139037"/>
                <a:gd name="connsiteY8" fmla="*/ 78957 h 139039"/>
                <a:gd name="connsiteX9" fmla="*/ 60082 w 139037"/>
                <a:gd name="connsiteY9" fmla="*/ 78957 h 139039"/>
                <a:gd name="connsiteX10" fmla="*/ 60082 w 139037"/>
                <a:gd name="connsiteY10" fmla="*/ 129602 h 139039"/>
                <a:gd name="connsiteX11" fmla="*/ 69519 w 139037"/>
                <a:gd name="connsiteY11" fmla="*/ 139039 h 139039"/>
                <a:gd name="connsiteX12" fmla="*/ 78955 w 139037"/>
                <a:gd name="connsiteY12" fmla="*/ 129602 h 139039"/>
                <a:gd name="connsiteX13" fmla="*/ 78955 w 139037"/>
                <a:gd name="connsiteY13" fmla="*/ 78957 h 139039"/>
                <a:gd name="connsiteX14" fmla="*/ 129600 w 139037"/>
                <a:gd name="connsiteY14" fmla="*/ 78957 h 139039"/>
                <a:gd name="connsiteX15" fmla="*/ 139037 w 139037"/>
                <a:gd name="connsiteY15" fmla="*/ 69520 h 139039"/>
                <a:gd name="connsiteX16" fmla="*/ 129600 w 139037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7" h="139039">
                  <a:moveTo>
                    <a:pt x="129600" y="60082"/>
                  </a:moveTo>
                  <a:lnTo>
                    <a:pt x="78955" y="60082"/>
                  </a:lnTo>
                  <a:lnTo>
                    <a:pt x="78955" y="9437"/>
                  </a:lnTo>
                  <a:cubicBezTo>
                    <a:pt x="78955" y="4225"/>
                    <a:pt x="74730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7" y="139039"/>
                    <a:pt x="69519" y="139039"/>
                  </a:cubicBezTo>
                  <a:cubicBezTo>
                    <a:pt x="74730" y="139039"/>
                    <a:pt x="78955" y="134814"/>
                    <a:pt x="78955" y="129602"/>
                  </a:cubicBezTo>
                  <a:lnTo>
                    <a:pt x="78955" y="78957"/>
                  </a:lnTo>
                  <a:lnTo>
                    <a:pt x="129600" y="78957"/>
                  </a:lnTo>
                  <a:cubicBezTo>
                    <a:pt x="134812" y="78957"/>
                    <a:pt x="139037" y="74731"/>
                    <a:pt x="139037" y="69520"/>
                  </a:cubicBezTo>
                  <a:cubicBezTo>
                    <a:pt x="139037" y="64308"/>
                    <a:pt x="134812" y="60082"/>
                    <a:pt x="129600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Graphic 21">
              <a:extLst>
                <a:ext uri="{FF2B5EF4-FFF2-40B4-BE49-F238E27FC236}">
                  <a16:creationId xmlns:a16="http://schemas.microsoft.com/office/drawing/2014/main" id="{8D61482F-F3C5-4D66-8C5D-C6BBE3E12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2801" y="1659316"/>
              <a:ext cx="127713" cy="127714"/>
            </a:xfrm>
            <a:custGeom>
              <a:avLst/>
              <a:gdLst>
                <a:gd name="connsiteX0" fmla="*/ 63857 w 127713"/>
                <a:gd name="connsiteY0" fmla="*/ 18874 h 127714"/>
                <a:gd name="connsiteX1" fmla="*/ 108839 w 127713"/>
                <a:gd name="connsiteY1" fmla="*/ 63857 h 127714"/>
                <a:gd name="connsiteX2" fmla="*/ 63857 w 127713"/>
                <a:gd name="connsiteY2" fmla="*/ 108840 h 127714"/>
                <a:gd name="connsiteX3" fmla="*/ 18874 w 127713"/>
                <a:gd name="connsiteY3" fmla="*/ 63857 h 127714"/>
                <a:gd name="connsiteX4" fmla="*/ 63857 w 127713"/>
                <a:gd name="connsiteY4" fmla="*/ 18874 h 127714"/>
                <a:gd name="connsiteX5" fmla="*/ 63857 w 127713"/>
                <a:gd name="connsiteY5" fmla="*/ 0 h 127714"/>
                <a:gd name="connsiteX6" fmla="*/ 0 w 127713"/>
                <a:gd name="connsiteY6" fmla="*/ 63857 h 127714"/>
                <a:gd name="connsiteX7" fmla="*/ 63857 w 127713"/>
                <a:gd name="connsiteY7" fmla="*/ 127714 h 127714"/>
                <a:gd name="connsiteX8" fmla="*/ 127713 w 127713"/>
                <a:gd name="connsiteY8" fmla="*/ 63857 h 127714"/>
                <a:gd name="connsiteX9" fmla="*/ 63857 w 127713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4">
                  <a:moveTo>
                    <a:pt x="63857" y="18874"/>
                  </a:moveTo>
                  <a:cubicBezTo>
                    <a:pt x="88700" y="18874"/>
                    <a:pt x="108839" y="39014"/>
                    <a:pt x="108839" y="63857"/>
                  </a:cubicBezTo>
                  <a:cubicBezTo>
                    <a:pt x="108839" y="88700"/>
                    <a:pt x="88700" y="108840"/>
                    <a:pt x="63857" y="108840"/>
                  </a:cubicBezTo>
                  <a:cubicBezTo>
                    <a:pt x="39013" y="108840"/>
                    <a:pt x="18874" y="88700"/>
                    <a:pt x="18874" y="63857"/>
                  </a:cubicBezTo>
                  <a:cubicBezTo>
                    <a:pt x="18898" y="39024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789537E7-93A7-E241-12A3-87196F90EEDF}"/>
              </a:ext>
            </a:extLst>
          </p:cNvPr>
          <p:cNvSpPr txBox="1">
            <a:spLocks/>
          </p:cNvSpPr>
          <p:nvPr/>
        </p:nvSpPr>
        <p:spPr>
          <a:xfrm>
            <a:off x="8458200" y="2130425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Pada Google Studio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8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61308" y="2253277"/>
            <a:ext cx="4992532" cy="5168049"/>
            <a:chOff x="-193737" y="-158579"/>
            <a:chExt cx="812800" cy="8413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5327" cy="486112"/>
            </a:xfrm>
            <a:custGeom>
              <a:avLst/>
              <a:gdLst/>
              <a:ahLst/>
              <a:cxnLst/>
              <a:rect l="l" t="t" r="r" b="b"/>
              <a:pathLst>
                <a:path w="425327" h="486112">
                  <a:moveTo>
                    <a:pt x="85938" y="0"/>
                  </a:moveTo>
                  <a:lnTo>
                    <a:pt x="339389" y="0"/>
                  </a:lnTo>
                  <a:cubicBezTo>
                    <a:pt x="362181" y="0"/>
                    <a:pt x="384040" y="9054"/>
                    <a:pt x="400157" y="25171"/>
                  </a:cubicBezTo>
                  <a:cubicBezTo>
                    <a:pt x="416273" y="41287"/>
                    <a:pt x="425327" y="63146"/>
                    <a:pt x="425327" y="85938"/>
                  </a:cubicBezTo>
                  <a:lnTo>
                    <a:pt x="425327" y="400174"/>
                  </a:lnTo>
                  <a:cubicBezTo>
                    <a:pt x="425327" y="447636"/>
                    <a:pt x="386851" y="486112"/>
                    <a:pt x="339389" y="486112"/>
                  </a:cubicBezTo>
                  <a:lnTo>
                    <a:pt x="85938" y="486112"/>
                  </a:lnTo>
                  <a:cubicBezTo>
                    <a:pt x="63146" y="486112"/>
                    <a:pt x="41287" y="477058"/>
                    <a:pt x="25171" y="460941"/>
                  </a:cubicBezTo>
                  <a:cubicBezTo>
                    <a:pt x="9054" y="444825"/>
                    <a:pt x="0" y="422966"/>
                    <a:pt x="0" y="400174"/>
                  </a:cubicBezTo>
                  <a:lnTo>
                    <a:pt x="0" y="85938"/>
                  </a:lnTo>
                  <a:cubicBezTo>
                    <a:pt x="0" y="38476"/>
                    <a:pt x="38476" y="0"/>
                    <a:pt x="85938" y="0"/>
                  </a:cubicBezTo>
                  <a:close/>
                </a:path>
              </a:pathLst>
            </a:custGeom>
            <a:solidFill>
              <a:srgbClr val="F6F4E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193737" y="-158579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600"/>
                </a:lnSpc>
              </a:pPr>
              <a:r>
                <a:rPr lang="en-US" sz="2000" dirty="0">
                  <a:solidFill>
                    <a:srgbClr val="2C2C2C"/>
                  </a:solidFill>
                  <a:latin typeface="DM Sans"/>
                </a:rPr>
                <a:t>Data Scrapping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140202" y="2117517"/>
            <a:ext cx="4973095" cy="5147928"/>
            <a:chOff x="-177080" y="-184201"/>
            <a:chExt cx="812800" cy="8413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4907" cy="488012"/>
            </a:xfrm>
            <a:custGeom>
              <a:avLst/>
              <a:gdLst/>
              <a:ahLst/>
              <a:cxnLst/>
              <a:rect l="l" t="t" r="r" b="b"/>
              <a:pathLst>
                <a:path w="424907" h="488012">
                  <a:moveTo>
                    <a:pt x="86359" y="0"/>
                  </a:moveTo>
                  <a:lnTo>
                    <a:pt x="338548" y="0"/>
                  </a:lnTo>
                  <a:cubicBezTo>
                    <a:pt x="386243" y="0"/>
                    <a:pt x="424907" y="38664"/>
                    <a:pt x="424907" y="86359"/>
                  </a:cubicBezTo>
                  <a:lnTo>
                    <a:pt x="424907" y="401652"/>
                  </a:lnTo>
                  <a:cubicBezTo>
                    <a:pt x="424907" y="449347"/>
                    <a:pt x="386243" y="488012"/>
                    <a:pt x="338548" y="488012"/>
                  </a:cubicBezTo>
                  <a:lnTo>
                    <a:pt x="86359" y="488012"/>
                  </a:lnTo>
                  <a:cubicBezTo>
                    <a:pt x="38664" y="488012"/>
                    <a:pt x="0" y="449347"/>
                    <a:pt x="0" y="401652"/>
                  </a:cubicBezTo>
                  <a:lnTo>
                    <a:pt x="0" y="86359"/>
                  </a:lnTo>
                  <a:cubicBezTo>
                    <a:pt x="0" y="38664"/>
                    <a:pt x="38664" y="0"/>
                    <a:pt x="863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-177080" y="-184201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600"/>
                </a:lnSpc>
              </a:pPr>
              <a:r>
                <a:rPr lang="en-US" sz="2000" dirty="0" err="1">
                  <a:solidFill>
                    <a:srgbClr val="2C2C2C"/>
                  </a:solidFill>
                  <a:latin typeface="DM Sans"/>
                </a:rPr>
                <a:t>Dashbord</a:t>
              </a:r>
              <a:r>
                <a:rPr lang="en-US" sz="2000" dirty="0">
                  <a:solidFill>
                    <a:srgbClr val="2C2C2C"/>
                  </a:solidFill>
                  <a:latin typeface="DM Sans"/>
                </a:rPr>
                <a:t> Report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57570" y="2300377"/>
            <a:ext cx="4992532" cy="5168049"/>
            <a:chOff x="-180167" y="-149322"/>
            <a:chExt cx="812800" cy="8413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5327" cy="486112"/>
            </a:xfrm>
            <a:custGeom>
              <a:avLst/>
              <a:gdLst/>
              <a:ahLst/>
              <a:cxnLst/>
              <a:rect l="l" t="t" r="r" b="b"/>
              <a:pathLst>
                <a:path w="425327" h="486112">
                  <a:moveTo>
                    <a:pt x="85938" y="0"/>
                  </a:moveTo>
                  <a:lnTo>
                    <a:pt x="339389" y="0"/>
                  </a:lnTo>
                  <a:cubicBezTo>
                    <a:pt x="362181" y="0"/>
                    <a:pt x="384040" y="9054"/>
                    <a:pt x="400157" y="25171"/>
                  </a:cubicBezTo>
                  <a:cubicBezTo>
                    <a:pt x="416273" y="41287"/>
                    <a:pt x="425327" y="63146"/>
                    <a:pt x="425327" y="85938"/>
                  </a:cubicBezTo>
                  <a:lnTo>
                    <a:pt x="425327" y="400174"/>
                  </a:lnTo>
                  <a:cubicBezTo>
                    <a:pt x="425327" y="447636"/>
                    <a:pt x="386851" y="486112"/>
                    <a:pt x="339389" y="486112"/>
                  </a:cubicBezTo>
                  <a:lnTo>
                    <a:pt x="85938" y="486112"/>
                  </a:lnTo>
                  <a:cubicBezTo>
                    <a:pt x="63146" y="486112"/>
                    <a:pt x="41287" y="477058"/>
                    <a:pt x="25171" y="460941"/>
                  </a:cubicBezTo>
                  <a:cubicBezTo>
                    <a:pt x="9054" y="444825"/>
                    <a:pt x="0" y="422966"/>
                    <a:pt x="0" y="400174"/>
                  </a:cubicBezTo>
                  <a:lnTo>
                    <a:pt x="0" y="85938"/>
                  </a:lnTo>
                  <a:cubicBezTo>
                    <a:pt x="0" y="38476"/>
                    <a:pt x="38476" y="0"/>
                    <a:pt x="85938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180167" y="-149322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600"/>
                </a:lnSpc>
              </a:pPr>
              <a:r>
                <a:rPr lang="en-US" sz="2000" dirty="0">
                  <a:solidFill>
                    <a:srgbClr val="2C2C2C"/>
                  </a:solidFill>
                  <a:latin typeface="DM Sans"/>
                </a:rPr>
                <a:t>Lokasi </a:t>
              </a:r>
              <a:r>
                <a:rPr lang="en-US" sz="2000" dirty="0" err="1">
                  <a:solidFill>
                    <a:srgbClr val="2C2C2C"/>
                  </a:solidFill>
                  <a:latin typeface="DM Sans"/>
                </a:rPr>
                <a:t>Penginapan</a:t>
              </a:r>
              <a:r>
                <a:rPr lang="en-US" sz="2000" dirty="0">
                  <a:solidFill>
                    <a:srgbClr val="2C2C2C"/>
                  </a:solidFill>
                  <a:latin typeface="DM Sans"/>
                </a:rPr>
                <a:t>,</a:t>
              </a:r>
            </a:p>
            <a:p>
              <a:pPr algn="ctr">
                <a:lnSpc>
                  <a:spcPts val="2600"/>
                </a:lnSpc>
              </a:pPr>
              <a:r>
                <a:rPr lang="en-US" sz="2000" dirty="0" err="1">
                  <a:solidFill>
                    <a:srgbClr val="2C2C2C"/>
                  </a:solidFill>
                  <a:latin typeface="DM Sans"/>
                </a:rPr>
                <a:t>Wisata</a:t>
              </a:r>
              <a:r>
                <a:rPr lang="en-US" sz="2000" dirty="0">
                  <a:solidFill>
                    <a:srgbClr val="2C2C2C"/>
                  </a:solidFill>
                  <a:latin typeface="DM Sans"/>
                </a:rPr>
                <a:t>, Souvenir </a:t>
              </a:r>
            </a:p>
            <a:p>
              <a:pPr algn="ctr">
                <a:lnSpc>
                  <a:spcPts val="2600"/>
                </a:lnSpc>
              </a:pPr>
              <a:r>
                <a:rPr lang="en-US" sz="2000" dirty="0">
                  <a:solidFill>
                    <a:srgbClr val="2C2C2C"/>
                  </a:solidFill>
                  <a:latin typeface="DM Sans"/>
                </a:rPr>
                <a:t>Se-Indonesia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528861" y="2464937"/>
            <a:ext cx="4591833" cy="4712321"/>
            <a:chOff x="-157463" y="-121482"/>
            <a:chExt cx="747565" cy="76718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25327" cy="486112"/>
            </a:xfrm>
            <a:custGeom>
              <a:avLst/>
              <a:gdLst/>
              <a:ahLst/>
              <a:cxnLst/>
              <a:rect l="l" t="t" r="r" b="b"/>
              <a:pathLst>
                <a:path w="425327" h="486112">
                  <a:moveTo>
                    <a:pt x="85938" y="0"/>
                  </a:moveTo>
                  <a:lnTo>
                    <a:pt x="339389" y="0"/>
                  </a:lnTo>
                  <a:cubicBezTo>
                    <a:pt x="362181" y="0"/>
                    <a:pt x="384040" y="9054"/>
                    <a:pt x="400157" y="25171"/>
                  </a:cubicBezTo>
                  <a:cubicBezTo>
                    <a:pt x="416273" y="41287"/>
                    <a:pt x="425327" y="63146"/>
                    <a:pt x="425327" y="85938"/>
                  </a:cubicBezTo>
                  <a:lnTo>
                    <a:pt x="425327" y="400174"/>
                  </a:lnTo>
                  <a:cubicBezTo>
                    <a:pt x="425327" y="447636"/>
                    <a:pt x="386851" y="486112"/>
                    <a:pt x="339389" y="486112"/>
                  </a:cubicBezTo>
                  <a:lnTo>
                    <a:pt x="85938" y="486112"/>
                  </a:lnTo>
                  <a:cubicBezTo>
                    <a:pt x="63146" y="486112"/>
                    <a:pt x="41287" y="477058"/>
                    <a:pt x="25171" y="460941"/>
                  </a:cubicBezTo>
                  <a:cubicBezTo>
                    <a:pt x="9054" y="444825"/>
                    <a:pt x="0" y="422966"/>
                    <a:pt x="0" y="400174"/>
                  </a:cubicBezTo>
                  <a:lnTo>
                    <a:pt x="0" y="85938"/>
                  </a:lnTo>
                  <a:cubicBezTo>
                    <a:pt x="0" y="38476"/>
                    <a:pt x="38476" y="0"/>
                    <a:pt x="85938" y="0"/>
                  </a:cubicBezTo>
                  <a:close/>
                </a:path>
              </a:pathLst>
            </a:custGeom>
            <a:solidFill>
              <a:srgbClr val="E0D2E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-157463" y="-121482"/>
              <a:ext cx="747565" cy="76718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600"/>
                </a:lnSpc>
              </a:pPr>
              <a:r>
                <a:rPr lang="en-US" sz="2000" dirty="0" err="1">
                  <a:solidFill>
                    <a:srgbClr val="2C2C2C"/>
                  </a:solidFill>
                  <a:latin typeface="DM Sans"/>
                </a:rPr>
                <a:t>Metode</a:t>
              </a:r>
              <a:r>
                <a:rPr lang="en-US" sz="2000" dirty="0">
                  <a:solidFill>
                    <a:srgbClr val="2C2C2C"/>
                  </a:solidFill>
                  <a:latin typeface="DM Sans"/>
                </a:rPr>
                <a:t> Snowflake </a:t>
              </a:r>
            </a:p>
            <a:p>
              <a:pPr algn="ctr">
                <a:lnSpc>
                  <a:spcPts val="2600"/>
                </a:lnSpc>
              </a:pPr>
              <a:r>
                <a:rPr lang="en-US" sz="2000" dirty="0">
                  <a:solidFill>
                    <a:srgbClr val="2C2C2C"/>
                  </a:solidFill>
                  <a:latin typeface="DM Sans"/>
                </a:rPr>
                <a:t>Schema</a:t>
              </a: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61079" y="177758"/>
            <a:ext cx="1996441" cy="1343060"/>
          </a:xfrm>
          <a:prstGeom prst="rect">
            <a:avLst/>
          </a:prstGeom>
        </p:spPr>
      </p:pic>
      <p:grpSp>
        <p:nvGrpSpPr>
          <p:cNvPr id="21" name="Group 6">
            <a:extLst>
              <a:ext uri="{FF2B5EF4-FFF2-40B4-BE49-F238E27FC236}">
                <a16:creationId xmlns:a16="http://schemas.microsoft.com/office/drawing/2014/main" id="{15DB97E5-C8E4-D476-4DC4-DC9627D60116}"/>
              </a:ext>
            </a:extLst>
          </p:cNvPr>
          <p:cNvGrpSpPr/>
          <p:nvPr/>
        </p:nvGrpSpPr>
        <p:grpSpPr>
          <a:xfrm>
            <a:off x="10869045" y="2117517"/>
            <a:ext cx="4973095" cy="5147928"/>
            <a:chOff x="-177080" y="-184201"/>
            <a:chExt cx="812800" cy="841375"/>
          </a:xfrm>
        </p:grpSpPr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8B4D996-A3CB-8D91-A438-29FF499F9389}"/>
                </a:ext>
              </a:extLst>
            </p:cNvPr>
            <p:cNvSpPr/>
            <p:nvPr/>
          </p:nvSpPr>
          <p:spPr>
            <a:xfrm>
              <a:off x="0" y="0"/>
              <a:ext cx="424907" cy="488012"/>
            </a:xfrm>
            <a:custGeom>
              <a:avLst/>
              <a:gdLst/>
              <a:ahLst/>
              <a:cxnLst/>
              <a:rect l="l" t="t" r="r" b="b"/>
              <a:pathLst>
                <a:path w="424907" h="488012">
                  <a:moveTo>
                    <a:pt x="86359" y="0"/>
                  </a:moveTo>
                  <a:lnTo>
                    <a:pt x="338548" y="0"/>
                  </a:lnTo>
                  <a:cubicBezTo>
                    <a:pt x="386243" y="0"/>
                    <a:pt x="424907" y="38664"/>
                    <a:pt x="424907" y="86359"/>
                  </a:cubicBezTo>
                  <a:lnTo>
                    <a:pt x="424907" y="401652"/>
                  </a:lnTo>
                  <a:cubicBezTo>
                    <a:pt x="424907" y="449347"/>
                    <a:pt x="386243" y="488012"/>
                    <a:pt x="338548" y="488012"/>
                  </a:cubicBezTo>
                  <a:lnTo>
                    <a:pt x="86359" y="488012"/>
                  </a:lnTo>
                  <a:cubicBezTo>
                    <a:pt x="38664" y="488012"/>
                    <a:pt x="0" y="449347"/>
                    <a:pt x="0" y="401652"/>
                  </a:cubicBezTo>
                  <a:lnTo>
                    <a:pt x="0" y="86359"/>
                  </a:lnTo>
                  <a:cubicBezTo>
                    <a:pt x="0" y="38664"/>
                    <a:pt x="38664" y="0"/>
                    <a:pt x="863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11E632B6-FD9A-D84C-6887-0EFA86CC6E90}"/>
                </a:ext>
              </a:extLst>
            </p:cNvPr>
            <p:cNvSpPr txBox="1"/>
            <p:nvPr/>
          </p:nvSpPr>
          <p:spPr>
            <a:xfrm>
              <a:off x="-177080" y="-184201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600"/>
                </a:lnSpc>
              </a:pPr>
              <a:r>
                <a:rPr lang="en-US" sz="2000" dirty="0">
                  <a:solidFill>
                    <a:srgbClr val="2C2C2C"/>
                  </a:solidFill>
                  <a:latin typeface="DM Sans"/>
                </a:rPr>
                <a:t>WEB</a:t>
              </a:r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8B005085-9508-B92E-D7AD-426260218F15}"/>
              </a:ext>
            </a:extLst>
          </p:cNvPr>
          <p:cNvGrpSpPr/>
          <p:nvPr/>
        </p:nvGrpSpPr>
        <p:grpSpPr>
          <a:xfrm>
            <a:off x="13603397" y="2116242"/>
            <a:ext cx="4973095" cy="5147928"/>
            <a:chOff x="-177080" y="-184201"/>
            <a:chExt cx="812800" cy="841375"/>
          </a:xfrm>
        </p:grpSpPr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7A99186-59FC-0C24-9707-7FFC2DE6A39B}"/>
                </a:ext>
              </a:extLst>
            </p:cNvPr>
            <p:cNvSpPr/>
            <p:nvPr/>
          </p:nvSpPr>
          <p:spPr>
            <a:xfrm>
              <a:off x="0" y="0"/>
              <a:ext cx="424907" cy="488012"/>
            </a:xfrm>
            <a:custGeom>
              <a:avLst/>
              <a:gdLst/>
              <a:ahLst/>
              <a:cxnLst/>
              <a:rect l="l" t="t" r="r" b="b"/>
              <a:pathLst>
                <a:path w="424907" h="488012">
                  <a:moveTo>
                    <a:pt x="86359" y="0"/>
                  </a:moveTo>
                  <a:lnTo>
                    <a:pt x="338548" y="0"/>
                  </a:lnTo>
                  <a:cubicBezTo>
                    <a:pt x="386243" y="0"/>
                    <a:pt x="424907" y="38664"/>
                    <a:pt x="424907" y="86359"/>
                  </a:cubicBezTo>
                  <a:lnTo>
                    <a:pt x="424907" y="401652"/>
                  </a:lnTo>
                  <a:cubicBezTo>
                    <a:pt x="424907" y="449347"/>
                    <a:pt x="386243" y="488012"/>
                    <a:pt x="338548" y="488012"/>
                  </a:cubicBezTo>
                  <a:lnTo>
                    <a:pt x="86359" y="488012"/>
                  </a:lnTo>
                  <a:cubicBezTo>
                    <a:pt x="38664" y="488012"/>
                    <a:pt x="0" y="449347"/>
                    <a:pt x="0" y="401652"/>
                  </a:cubicBezTo>
                  <a:lnTo>
                    <a:pt x="0" y="86359"/>
                  </a:lnTo>
                  <a:cubicBezTo>
                    <a:pt x="0" y="38664"/>
                    <a:pt x="38664" y="0"/>
                    <a:pt x="8635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24F00889-5A35-0BA5-3F54-984D45CCA2E0}"/>
                </a:ext>
              </a:extLst>
            </p:cNvPr>
            <p:cNvSpPr txBox="1"/>
            <p:nvPr/>
          </p:nvSpPr>
          <p:spPr>
            <a:xfrm>
              <a:off x="-177080" y="-184201"/>
              <a:ext cx="812800" cy="841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600"/>
                </a:lnSpc>
              </a:pPr>
              <a:r>
                <a:rPr lang="en-US" sz="2000" dirty="0">
                  <a:solidFill>
                    <a:srgbClr val="2C2C2C"/>
                  </a:solidFill>
                  <a:latin typeface="DM Sans"/>
                </a:rPr>
                <a:t>OLAP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2126309" y="2126307"/>
            <a:ext cx="10313727" cy="6061116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37743" y="3990710"/>
            <a:ext cx="6533391" cy="6057905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71323" y="2457128"/>
            <a:ext cx="10286358" cy="5372102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21033" y="1801968"/>
            <a:ext cx="7212453" cy="6132999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3F34B-0027-8992-E8D5-5BB5E18E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61" y="4150659"/>
            <a:ext cx="4321242" cy="46078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HASIL RANCANGAN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0FAA5-AE25-39FD-CD13-BBA4945FB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063" y="1210236"/>
            <a:ext cx="4379607" cy="22411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000" kern="1200">
                <a:solidFill>
                  <a:srgbClr val="FFFFFF"/>
                </a:solidFill>
                <a:latin typeface="+mn-lt"/>
                <a:ea typeface="+mn-ea"/>
                <a:cs typeface="+mn-cs"/>
                <a:hlinkClick r:id="rId2"/>
              </a:rPr>
              <a:t>https://lookerstudio.google.com/u/0/reporting/69decf9a-39fc-4ae7-b7a9-fd9626dd2f96/page/4VDGB</a:t>
            </a:r>
            <a:r>
              <a:rPr lang="en-US" sz="3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91063-DAB7-89FE-A0B6-487495AFC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0" t="17408" r="28333" b="7037"/>
          <a:stretch/>
        </p:blipFill>
        <p:spPr>
          <a:xfrm>
            <a:off x="7425305" y="700812"/>
            <a:ext cx="9495295" cy="888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23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8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72956" y="3835503"/>
            <a:ext cx="7742087" cy="2349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31"/>
              </a:lnSpc>
            </a:pPr>
            <a:r>
              <a:rPr lang="en-US" sz="13665" dirty="0">
                <a:solidFill>
                  <a:srgbClr val="FFFFFF"/>
                </a:solidFill>
                <a:latin typeface="Teko Medium"/>
              </a:rPr>
              <a:t>TERIMA KASIH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95FCE-2516-83FD-913D-E926A3828D87}"/>
              </a:ext>
            </a:extLst>
          </p:cNvPr>
          <p:cNvSpPr txBox="1"/>
          <p:nvPr/>
        </p:nvSpPr>
        <p:spPr>
          <a:xfrm>
            <a:off x="5486400" y="2400300"/>
            <a:ext cx="7742087" cy="194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31"/>
              </a:lnSpc>
            </a:pPr>
            <a:r>
              <a:rPr lang="en-US" sz="2800" dirty="0">
                <a:solidFill>
                  <a:srgbClr val="FFFFFF"/>
                </a:solidFill>
                <a:latin typeface="Teko Medium"/>
              </a:rPr>
              <a:t>RPL-D Ifan </a:t>
            </a:r>
            <a:r>
              <a:rPr lang="en-US" sz="2800" dirty="0" err="1">
                <a:solidFill>
                  <a:srgbClr val="FFFFFF"/>
                </a:solidFill>
                <a:latin typeface="Teko Medium"/>
              </a:rPr>
              <a:t>Prihandi</a:t>
            </a:r>
            <a:endParaRPr lang="en-US" sz="2800" dirty="0">
              <a:solidFill>
                <a:srgbClr val="FFFFFF"/>
              </a:solidFill>
              <a:latin typeface="Tek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8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0873" y="3932427"/>
            <a:ext cx="15466254" cy="575440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40948" y="1659762"/>
            <a:ext cx="5783777" cy="2129789"/>
            <a:chOff x="0" y="0"/>
            <a:chExt cx="1523299" cy="56093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23299" cy="560932"/>
            </a:xfrm>
            <a:custGeom>
              <a:avLst/>
              <a:gdLst/>
              <a:ahLst/>
              <a:cxnLst/>
              <a:rect l="l" t="t" r="r" b="b"/>
              <a:pathLst>
                <a:path w="1523299" h="560932">
                  <a:moveTo>
                    <a:pt x="68266" y="0"/>
                  </a:moveTo>
                  <a:lnTo>
                    <a:pt x="1455033" y="0"/>
                  </a:lnTo>
                  <a:cubicBezTo>
                    <a:pt x="1473138" y="0"/>
                    <a:pt x="1490502" y="7192"/>
                    <a:pt x="1503304" y="19995"/>
                  </a:cubicBezTo>
                  <a:cubicBezTo>
                    <a:pt x="1516107" y="32797"/>
                    <a:pt x="1523299" y="50161"/>
                    <a:pt x="1523299" y="68266"/>
                  </a:cubicBezTo>
                  <a:lnTo>
                    <a:pt x="1523299" y="492666"/>
                  </a:lnTo>
                  <a:cubicBezTo>
                    <a:pt x="1523299" y="510771"/>
                    <a:pt x="1516107" y="528135"/>
                    <a:pt x="1503304" y="540937"/>
                  </a:cubicBezTo>
                  <a:cubicBezTo>
                    <a:pt x="1490502" y="553740"/>
                    <a:pt x="1473138" y="560932"/>
                    <a:pt x="1455033" y="560932"/>
                  </a:cubicBezTo>
                  <a:lnTo>
                    <a:pt x="68266" y="560932"/>
                  </a:lnTo>
                  <a:cubicBezTo>
                    <a:pt x="30564" y="560932"/>
                    <a:pt x="0" y="530368"/>
                    <a:pt x="0" y="492666"/>
                  </a:cubicBezTo>
                  <a:lnTo>
                    <a:pt x="0" y="68266"/>
                  </a:lnTo>
                  <a:cubicBezTo>
                    <a:pt x="0" y="50161"/>
                    <a:pt x="7192" y="32797"/>
                    <a:pt x="19995" y="19995"/>
                  </a:cubicBezTo>
                  <a:cubicBezTo>
                    <a:pt x="32797" y="7192"/>
                    <a:pt x="50161" y="0"/>
                    <a:pt x="68266" y="0"/>
                  </a:cubicBezTo>
                  <a:close/>
                </a:path>
              </a:pathLst>
            </a:custGeom>
            <a:solidFill>
              <a:srgbClr val="F8C37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72124" y="2364612"/>
            <a:ext cx="3921425" cy="65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League Spartan"/>
              </a:rPr>
              <a:t>Proses Bisnis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8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37547" y="4597099"/>
            <a:ext cx="12469053" cy="4370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6"/>
              </a:lnSpc>
              <a:spcBef>
                <a:spcPct val="0"/>
              </a:spcBef>
            </a:pPr>
            <a:r>
              <a:rPr lang="en-US" sz="2905" dirty="0" err="1">
                <a:solidFill>
                  <a:srgbClr val="FFFFFF"/>
                </a:solidFill>
                <a:latin typeface="DM Sans"/>
              </a:rPr>
              <a:t>Penelitian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yang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penulis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lakukan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menggunakan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sumber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data yang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berasal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</a:p>
          <a:p>
            <a:pPr>
              <a:lnSpc>
                <a:spcPts val="3776"/>
              </a:lnSpc>
              <a:spcBef>
                <a:spcPct val="0"/>
              </a:spcBef>
            </a:pPr>
            <a:r>
              <a:rPr lang="en-US" sz="2905" dirty="0" err="1">
                <a:solidFill>
                  <a:srgbClr val="FFFFFF"/>
                </a:solidFill>
                <a:latin typeface="DM Sans"/>
              </a:rPr>
              <a:t>dari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situs https://www.google.co.id/maps. Data yang di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teliti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sebanyak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5804</a:t>
            </a:r>
          </a:p>
          <a:p>
            <a:pPr>
              <a:lnSpc>
                <a:spcPts val="3776"/>
              </a:lnSpc>
              <a:spcBef>
                <a:spcPct val="0"/>
              </a:spcBef>
            </a:pPr>
            <a:r>
              <a:rPr lang="en-US" sz="2905" dirty="0">
                <a:solidFill>
                  <a:srgbClr val="FFFFFF"/>
                </a:solidFill>
                <a:latin typeface="DM Sans"/>
              </a:rPr>
              <a:t>data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lokasi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penginapan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se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indonesia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beserta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7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atributnya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yaitu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,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provinsi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,</a:t>
            </a:r>
          </a:p>
          <a:p>
            <a:pPr>
              <a:lnSpc>
                <a:spcPts val="3776"/>
              </a:lnSpc>
              <a:spcBef>
                <a:spcPct val="0"/>
              </a:spcBef>
            </a:pPr>
            <a:r>
              <a:rPr lang="en-US" sz="2905" dirty="0" err="1">
                <a:solidFill>
                  <a:srgbClr val="FFFFFF"/>
                </a:solidFill>
                <a:latin typeface="DM Sans"/>
              </a:rPr>
              <a:t>kabupaten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/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kota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,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nama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tempat,alamat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maps, rating,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kategori,gambar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. Cara </a:t>
            </a:r>
          </a:p>
          <a:p>
            <a:pPr>
              <a:lnSpc>
                <a:spcPts val="3776"/>
              </a:lnSpc>
              <a:spcBef>
                <a:spcPct val="0"/>
              </a:spcBef>
            </a:pPr>
            <a:r>
              <a:rPr lang="en-US" sz="2905" dirty="0" err="1">
                <a:solidFill>
                  <a:srgbClr val="FFFFFF"/>
                </a:solidFill>
                <a:latin typeface="DM Sans"/>
              </a:rPr>
              <a:t>pengambilan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data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tersebut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dengan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cara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meng crawling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dari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tiap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–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tiap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tempat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penginapan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di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beberapa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kabupaten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/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kota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,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setelah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data di crawling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lalu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tahap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selanjutnya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meng cleansing yang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bertujuan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untuk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membersihkan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data dan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menghapus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atribut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yang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tidak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 </a:t>
            </a:r>
            <a:r>
              <a:rPr lang="en-US" sz="2905" dirty="0" err="1">
                <a:solidFill>
                  <a:srgbClr val="FFFFFF"/>
                </a:solidFill>
                <a:latin typeface="DM Sans"/>
              </a:rPr>
              <a:t>terpakai</a:t>
            </a:r>
            <a:r>
              <a:rPr lang="en-US" sz="2905" dirty="0">
                <a:solidFill>
                  <a:srgbClr val="FFFFFF"/>
                </a:solidFill>
                <a:latin typeface="DM Sans"/>
              </a:rPr>
              <a:t>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3139224"/>
            <a:ext cx="16228082" cy="912857"/>
            <a:chOff x="0" y="0"/>
            <a:chExt cx="3964388" cy="2230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64388" cy="223003"/>
            </a:xfrm>
            <a:custGeom>
              <a:avLst/>
              <a:gdLst/>
              <a:ahLst/>
              <a:cxnLst/>
              <a:rect l="l" t="t" r="r" b="b"/>
              <a:pathLst>
                <a:path w="3964388" h="223003">
                  <a:moveTo>
                    <a:pt x="0" y="0"/>
                  </a:moveTo>
                  <a:lnTo>
                    <a:pt x="3964388" y="0"/>
                  </a:lnTo>
                  <a:lnTo>
                    <a:pt x="3964388" y="223003"/>
                  </a:lnTo>
                  <a:lnTo>
                    <a:pt x="0" y="223003"/>
                  </a:lnTo>
                  <a:close/>
                </a:path>
              </a:pathLst>
            </a:custGeom>
            <a:solidFill>
              <a:srgbClr val="F8C37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55868" y="3256136"/>
            <a:ext cx="8933691" cy="679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 dirty="0" err="1">
                <a:solidFill>
                  <a:srgbClr val="FFFFFF"/>
                </a:solidFill>
                <a:latin typeface="League Spartan"/>
              </a:rPr>
              <a:t>Pengambilan</a:t>
            </a:r>
            <a:r>
              <a:rPr lang="en-US" sz="3900" dirty="0">
                <a:solidFill>
                  <a:srgbClr val="FFFFFF"/>
                </a:solidFill>
                <a:latin typeface="League Spartan"/>
              </a:rPr>
              <a:t> Primary dataset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6359465" y="131383"/>
            <a:ext cx="1794635" cy="1794635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D2EF"/>
            </a:solidFill>
          </p:spPr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195B2B0-3474-0C4B-4434-F9D7476532F7}"/>
              </a:ext>
            </a:extLst>
          </p:cNvPr>
          <p:cNvSpPr txBox="1"/>
          <p:nvPr/>
        </p:nvSpPr>
        <p:spPr>
          <a:xfrm>
            <a:off x="12684782" y="800100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League Spartan"/>
              </a:rPr>
              <a:t>Teknik </a:t>
            </a:r>
            <a:r>
              <a:rPr lang="en-US" sz="1200" b="1" dirty="0" err="1">
                <a:latin typeface="League Spartan"/>
              </a:rPr>
              <a:t>Pengumpulan</a:t>
            </a:r>
            <a:endParaRPr lang="en-US" sz="1200" b="1" dirty="0">
              <a:latin typeface="League Spartan"/>
            </a:endParaRPr>
          </a:p>
          <a:p>
            <a:pPr algn="ctr"/>
            <a:r>
              <a:rPr lang="en-US" sz="1200" b="1" dirty="0">
                <a:latin typeface="League Spartan"/>
              </a:rPr>
              <a:t>Data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556234D-5C77-F997-0C64-8D1F7D47B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24" r="37494" b="36617"/>
          <a:stretch/>
        </p:blipFill>
        <p:spPr>
          <a:xfrm>
            <a:off x="15199382" y="4257313"/>
            <a:ext cx="2057400" cy="480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392A24-0A5D-6197-6BE1-F58C6E6530CB}"/>
              </a:ext>
            </a:extLst>
          </p:cNvPr>
          <p:cNvSpPr txBox="1"/>
          <p:nvPr/>
        </p:nvSpPr>
        <p:spPr>
          <a:xfrm>
            <a:off x="3684916" y="9141613"/>
            <a:ext cx="10915650" cy="744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200" dirty="0">
                <a:solidFill>
                  <a:schemeClr val="bg1"/>
                </a:solidFill>
                <a:latin typeface="League Spartan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UNDUH DATASET</a:t>
            </a:r>
            <a:endParaRPr lang="en-US" sz="3200" dirty="0">
              <a:solidFill>
                <a:schemeClr val="bg1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80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956"/>
          <a:stretch>
            <a:fillRect/>
          </a:stretch>
        </p:blipFill>
        <p:spPr>
          <a:xfrm>
            <a:off x="479010" y="2703221"/>
            <a:ext cx="10867720" cy="36418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35963" y="6577097"/>
            <a:ext cx="10867720" cy="34226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260965" y="1395400"/>
            <a:ext cx="4085765" cy="653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League Spartan"/>
              </a:rPr>
              <a:t>Contoh Dataset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9010" y="2103781"/>
            <a:ext cx="2368451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DKI Jakarta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25075" y="5977657"/>
            <a:ext cx="2678609" cy="59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Jawa Tengah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494"/>
          <a:stretch>
            <a:fillRect/>
          </a:stretch>
        </p:blipFill>
        <p:spPr>
          <a:xfrm rot="5400000" flipV="1">
            <a:off x="13121780" y="369244"/>
            <a:ext cx="5530020" cy="47915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7192315" y="612415"/>
            <a:ext cx="559181" cy="296366"/>
          </a:xfrm>
          <a:custGeom>
            <a:avLst/>
            <a:gdLst/>
            <a:ahLst/>
            <a:cxnLst/>
            <a:rect l="l" t="t" r="r" b="b"/>
            <a:pathLst>
              <a:path w="559181" h="296366">
                <a:moveTo>
                  <a:pt x="0" y="0"/>
                </a:moveTo>
                <a:lnTo>
                  <a:pt x="559182" y="0"/>
                </a:lnTo>
                <a:lnTo>
                  <a:pt x="559182" y="296366"/>
                </a:lnTo>
                <a:lnTo>
                  <a:pt x="0" y="2963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59746" y="760598"/>
            <a:ext cx="300896" cy="300896"/>
          </a:xfrm>
          <a:custGeom>
            <a:avLst/>
            <a:gdLst/>
            <a:ahLst/>
            <a:cxnLst/>
            <a:rect l="l" t="t" r="r" b="b"/>
            <a:pathLst>
              <a:path w="300896" h="300896">
                <a:moveTo>
                  <a:pt x="0" y="0"/>
                </a:moveTo>
                <a:lnTo>
                  <a:pt x="300896" y="0"/>
                </a:lnTo>
                <a:lnTo>
                  <a:pt x="300896" y="300895"/>
                </a:lnTo>
                <a:lnTo>
                  <a:pt x="0" y="300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43309" y="1268486"/>
            <a:ext cx="6873872" cy="162473"/>
          </a:xfrm>
          <a:custGeom>
            <a:avLst/>
            <a:gdLst/>
            <a:ahLst/>
            <a:cxnLst/>
            <a:rect l="l" t="t" r="r" b="b"/>
            <a:pathLst>
              <a:path w="6873872" h="162473">
                <a:moveTo>
                  <a:pt x="0" y="0"/>
                </a:moveTo>
                <a:lnTo>
                  <a:pt x="6873873" y="0"/>
                </a:lnTo>
                <a:lnTo>
                  <a:pt x="6873873" y="162473"/>
                </a:lnTo>
                <a:lnTo>
                  <a:pt x="0" y="1624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8100000">
            <a:off x="-1784959" y="11870230"/>
            <a:ext cx="9512725" cy="224846"/>
          </a:xfrm>
          <a:custGeom>
            <a:avLst/>
            <a:gdLst/>
            <a:ahLst/>
            <a:cxnLst/>
            <a:rect l="l" t="t" r="r" b="b"/>
            <a:pathLst>
              <a:path w="9512725" h="224846">
                <a:moveTo>
                  <a:pt x="0" y="0"/>
                </a:moveTo>
                <a:lnTo>
                  <a:pt x="9512725" y="0"/>
                </a:lnTo>
                <a:lnTo>
                  <a:pt x="9512725" y="224846"/>
                </a:lnTo>
                <a:lnTo>
                  <a:pt x="0" y="2248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100000">
            <a:off x="-536152" y="12228206"/>
            <a:ext cx="9512725" cy="224846"/>
          </a:xfrm>
          <a:custGeom>
            <a:avLst/>
            <a:gdLst/>
            <a:ahLst/>
            <a:cxnLst/>
            <a:rect l="l" t="t" r="r" b="b"/>
            <a:pathLst>
              <a:path w="9512725" h="224846">
                <a:moveTo>
                  <a:pt x="0" y="0"/>
                </a:moveTo>
                <a:lnTo>
                  <a:pt x="9512725" y="0"/>
                </a:lnTo>
                <a:lnTo>
                  <a:pt x="9512725" y="224846"/>
                </a:lnTo>
                <a:lnTo>
                  <a:pt x="0" y="2248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381331" y="9285564"/>
            <a:ext cx="14044299" cy="331956"/>
          </a:xfrm>
          <a:custGeom>
            <a:avLst/>
            <a:gdLst/>
            <a:ahLst/>
            <a:cxnLst/>
            <a:rect l="l" t="t" r="r" b="b"/>
            <a:pathLst>
              <a:path w="14044299" h="331956">
                <a:moveTo>
                  <a:pt x="0" y="0"/>
                </a:moveTo>
                <a:lnTo>
                  <a:pt x="14044299" y="0"/>
                </a:lnTo>
                <a:lnTo>
                  <a:pt x="14044299" y="331956"/>
                </a:lnTo>
                <a:lnTo>
                  <a:pt x="0" y="3319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722090" y="3698389"/>
            <a:ext cx="9401973" cy="3570189"/>
          </a:xfrm>
          <a:custGeom>
            <a:avLst/>
            <a:gdLst/>
            <a:ahLst/>
            <a:cxnLst/>
            <a:rect l="l" t="t" r="r" b="b"/>
            <a:pathLst>
              <a:path w="9401973" h="3570189">
                <a:moveTo>
                  <a:pt x="0" y="0"/>
                </a:moveTo>
                <a:lnTo>
                  <a:pt x="9401973" y="0"/>
                </a:lnTo>
                <a:lnTo>
                  <a:pt x="9401973" y="3570190"/>
                </a:lnTo>
                <a:lnTo>
                  <a:pt x="0" y="35701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360642" y="2541506"/>
            <a:ext cx="6101263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0"/>
              </a:lnSpc>
            </a:pPr>
            <a:r>
              <a:rPr lang="en-US" sz="4400" dirty="0">
                <a:solidFill>
                  <a:srgbClr val="FFFFFF"/>
                </a:solidFill>
                <a:latin typeface="Roboto Bold"/>
              </a:rPr>
              <a:t>Extract Transform Load</a:t>
            </a:r>
          </a:p>
          <a:p>
            <a:pPr marL="0" lvl="0" indent="0">
              <a:lnSpc>
                <a:spcPts val="7920"/>
              </a:lnSpc>
              <a:spcBef>
                <a:spcPct val="0"/>
              </a:spcBef>
            </a:pPr>
            <a:endParaRPr lang="en-US" sz="4400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60642" y="3969714"/>
            <a:ext cx="6101263" cy="4099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dirty="0">
                <a:solidFill>
                  <a:srgbClr val="FFFFFF"/>
                </a:solidFill>
                <a:latin typeface="Kollektif"/>
              </a:rPr>
              <a:t> Proses ETL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sebagai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bagian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daridata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staging area,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merupakantahap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awal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yang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menerima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data yang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berasal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dari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sumber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data yang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beraneka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ragam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,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memastikan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kualitas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datadan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konsistensi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. ETL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terdiri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dari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tiga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fase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yang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terpisah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yakni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extraction (capture), transformation, </a:t>
            </a:r>
            <a:r>
              <a:rPr lang="en-US" sz="2599" dirty="0" err="1">
                <a:solidFill>
                  <a:srgbClr val="FFFFFF"/>
                </a:solidFill>
                <a:latin typeface="Kollektif"/>
              </a:rPr>
              <a:t>dan</a:t>
            </a:r>
            <a:r>
              <a:rPr lang="en-US" sz="2599" dirty="0">
                <a:solidFill>
                  <a:srgbClr val="FFFFFF"/>
                </a:solidFill>
                <a:latin typeface="Kollektif"/>
              </a:rPr>
              <a:t> loading. </a:t>
            </a:r>
          </a:p>
          <a:p>
            <a:pPr>
              <a:lnSpc>
                <a:spcPts val="3219"/>
              </a:lnSpc>
            </a:pPr>
            <a:endParaRPr lang="en-US" sz="2599" dirty="0">
              <a:solidFill>
                <a:srgbClr val="FFFFFF"/>
              </a:solidFill>
              <a:latin typeface="Kollekt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10006" y="2184877"/>
            <a:ext cx="7449294" cy="2711097"/>
          </a:xfrm>
          <a:custGeom>
            <a:avLst/>
            <a:gdLst/>
            <a:ahLst/>
            <a:cxnLst/>
            <a:rect l="l" t="t" r="r" b="b"/>
            <a:pathLst>
              <a:path w="7449294" h="2711097">
                <a:moveTo>
                  <a:pt x="0" y="0"/>
                </a:moveTo>
                <a:lnTo>
                  <a:pt x="7449294" y="0"/>
                </a:lnTo>
                <a:lnTo>
                  <a:pt x="7449294" y="2711097"/>
                </a:lnTo>
                <a:lnTo>
                  <a:pt x="0" y="2711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83" b="-78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19831" y="5714471"/>
            <a:ext cx="9854507" cy="2800253"/>
          </a:xfrm>
          <a:custGeom>
            <a:avLst/>
            <a:gdLst/>
            <a:ahLst/>
            <a:cxnLst/>
            <a:rect l="l" t="t" r="r" b="b"/>
            <a:pathLst>
              <a:path w="9854507" h="2800253">
                <a:moveTo>
                  <a:pt x="0" y="0"/>
                </a:moveTo>
                <a:lnTo>
                  <a:pt x="9854507" y="0"/>
                </a:lnTo>
                <a:lnTo>
                  <a:pt x="9854507" y="2800253"/>
                </a:lnTo>
                <a:lnTo>
                  <a:pt x="0" y="28002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523628" y="4946407"/>
            <a:ext cx="10462191" cy="3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Canva Sans Bold"/>
              </a:rPr>
              <a:t>Import libary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062137" y="8710737"/>
            <a:ext cx="11385171" cy="33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FFFFFF"/>
                </a:solidFill>
                <a:latin typeface="Canva Sans Bold"/>
              </a:rPr>
              <a:t>View data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6549871" y="1311477"/>
            <a:ext cx="3756" cy="743736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</p:sp>
      <p:sp>
        <p:nvSpPr>
          <p:cNvPr id="7" name="TextBox 7"/>
          <p:cNvSpPr txBox="1"/>
          <p:nvPr/>
        </p:nvSpPr>
        <p:spPr>
          <a:xfrm>
            <a:off x="389350" y="3958487"/>
            <a:ext cx="5849294" cy="3908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Canva Sans Bold"/>
              </a:rPr>
              <a:t>Proses </a:t>
            </a:r>
            <a:r>
              <a:rPr lang="en-US" sz="3200" dirty="0" err="1">
                <a:solidFill>
                  <a:srgbClr val="FFFFFF"/>
                </a:solidFill>
                <a:latin typeface="Canva Sans Bold"/>
              </a:rPr>
              <a:t>penyambungan</a:t>
            </a:r>
            <a:r>
              <a:rPr lang="en-US" sz="3200" dirty="0">
                <a:solidFill>
                  <a:srgbClr val="FFFFFF"/>
                </a:solidFill>
                <a:latin typeface="Canva Sans Bold"/>
              </a:rPr>
              <a:t> data </a:t>
            </a:r>
            <a:r>
              <a:rPr lang="en-US" sz="3200" dirty="0" err="1">
                <a:solidFill>
                  <a:srgbClr val="FFFFFF"/>
                </a:solidFill>
                <a:latin typeface="Canva Sans Bold"/>
              </a:rPr>
              <a:t>dengan</a:t>
            </a:r>
            <a:r>
              <a:rPr lang="en-US" sz="3200" dirty="0">
                <a:solidFill>
                  <a:srgbClr val="FFFFFF"/>
                </a:solidFill>
                <a:latin typeface="Canva Sans Bold"/>
              </a:rPr>
              <a:t> python script yang </a:t>
            </a:r>
            <a:r>
              <a:rPr lang="en-US" sz="3200" dirty="0" err="1">
                <a:solidFill>
                  <a:srgbClr val="FFFFFF"/>
                </a:solidFill>
                <a:latin typeface="Canva Sans Bold"/>
              </a:rPr>
              <a:t>diawali</a:t>
            </a:r>
            <a:r>
              <a:rPr lang="en-US" sz="3200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Bold"/>
              </a:rPr>
              <a:t>dengan</a:t>
            </a:r>
            <a:r>
              <a:rPr lang="en-US" sz="3200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Bold"/>
              </a:rPr>
              <a:t>melakukan</a:t>
            </a:r>
            <a:r>
              <a:rPr lang="en-US" sz="3200" dirty="0">
                <a:solidFill>
                  <a:srgbClr val="FFFFFF"/>
                </a:solidFill>
                <a:latin typeface="Canva Sans Bold"/>
              </a:rPr>
              <a:t> testing </a:t>
            </a:r>
            <a:r>
              <a:rPr lang="en-US" sz="3200" dirty="0" err="1">
                <a:solidFill>
                  <a:srgbClr val="FFFFFF"/>
                </a:solidFill>
                <a:latin typeface="Canva Sans Bold"/>
              </a:rPr>
              <a:t>menggunakan</a:t>
            </a:r>
            <a:r>
              <a:rPr lang="en-US" sz="3200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Bold"/>
              </a:rPr>
              <a:t>Jupyter</a:t>
            </a:r>
            <a:r>
              <a:rPr lang="en-US" sz="3200" dirty="0">
                <a:solidFill>
                  <a:srgbClr val="FFFFFF"/>
                </a:solidFill>
                <a:latin typeface="Canva Sans Bold"/>
              </a:rPr>
              <a:t> notebook. Code yang </a:t>
            </a:r>
            <a:r>
              <a:rPr lang="en-US" sz="3200" dirty="0" err="1">
                <a:solidFill>
                  <a:srgbClr val="FFFFFF"/>
                </a:solidFill>
                <a:latin typeface="Canva Sans Bold"/>
              </a:rPr>
              <a:t>digunakan</a:t>
            </a:r>
            <a:r>
              <a:rPr lang="en-US" sz="3200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Bold"/>
              </a:rPr>
              <a:t>untuk</a:t>
            </a:r>
            <a:r>
              <a:rPr lang="en-US" sz="3200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Canva Sans Bold"/>
              </a:rPr>
              <a:t>melakukan</a:t>
            </a:r>
            <a:r>
              <a:rPr lang="en-US" sz="3200" dirty="0">
                <a:solidFill>
                  <a:srgbClr val="FFFFFF"/>
                </a:solidFill>
                <a:latin typeface="Canva Sans Bold"/>
              </a:rPr>
              <a:t> proses extract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26472" y="1235267"/>
            <a:ext cx="6680938" cy="2873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dirty="0" err="1">
                <a:solidFill>
                  <a:srgbClr val="FFFFFF"/>
                </a:solidFill>
                <a:latin typeface="Canva Sans Bold"/>
              </a:rPr>
              <a:t>Hasil</a:t>
            </a:r>
            <a:r>
              <a:rPr lang="en-US" sz="379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799" dirty="0" err="1">
                <a:solidFill>
                  <a:srgbClr val="FFFFFF"/>
                </a:solidFill>
                <a:latin typeface="Canva Sans Bold"/>
              </a:rPr>
              <a:t>dan</a:t>
            </a:r>
            <a:r>
              <a:rPr lang="en-US" sz="379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799" dirty="0" err="1">
                <a:solidFill>
                  <a:srgbClr val="FFFFFF"/>
                </a:solidFill>
                <a:latin typeface="Canva Sans Bold"/>
              </a:rPr>
              <a:t>Pembahasan</a:t>
            </a:r>
            <a:r>
              <a:rPr lang="en-US" sz="3799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3799" dirty="0" err="1">
                <a:solidFill>
                  <a:srgbClr val="FFFFFF"/>
                </a:solidFill>
                <a:latin typeface="Canva Sans Bold"/>
              </a:rPr>
              <a:t>Jupyter</a:t>
            </a:r>
            <a:r>
              <a:rPr lang="en-US" sz="3799" dirty="0">
                <a:solidFill>
                  <a:srgbClr val="FFFFFF"/>
                </a:solidFill>
                <a:latin typeface="Canva Sans Bold"/>
              </a:rPr>
              <a:t> Notebook</a:t>
            </a:r>
          </a:p>
          <a:p>
            <a:pPr algn="ctr">
              <a:lnSpc>
                <a:spcPts val="12880"/>
              </a:lnSpc>
            </a:pPr>
            <a:endParaRPr lang="en-US" sz="3799" dirty="0">
              <a:solidFill>
                <a:srgbClr val="FFFFFF"/>
              </a:solidFill>
              <a:latin typeface="Canva Sans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28228-7F57-38E7-8A4D-8EDCDCBB192A}"/>
              </a:ext>
            </a:extLst>
          </p:cNvPr>
          <p:cNvSpPr txBox="1"/>
          <p:nvPr/>
        </p:nvSpPr>
        <p:spPr>
          <a:xfrm>
            <a:off x="15392400" y="266700"/>
            <a:ext cx="9739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Roboto Bold"/>
              </a:rPr>
              <a:t>Extract</a:t>
            </a: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598B7-2DFE-7FED-8F46-5977B3951F43}"/>
              </a:ext>
            </a:extLst>
          </p:cNvPr>
          <p:cNvSpPr txBox="1"/>
          <p:nvPr/>
        </p:nvSpPr>
        <p:spPr>
          <a:xfrm>
            <a:off x="-114738" y="8039100"/>
            <a:ext cx="6680938" cy="620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1" dirty="0">
                <a:latin typeface="Canva Sans Bold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UNDUH FILE IPYNB</a:t>
            </a:r>
            <a:endParaRPr lang="en-US" sz="3799" b="1" dirty="0">
              <a:latin typeface="Canva Sans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20884" y="1121566"/>
            <a:ext cx="7438416" cy="4021934"/>
          </a:xfrm>
          <a:custGeom>
            <a:avLst/>
            <a:gdLst/>
            <a:ahLst/>
            <a:cxnLst/>
            <a:rect l="l" t="t" r="r" b="b"/>
            <a:pathLst>
              <a:path w="7438416" h="4021934">
                <a:moveTo>
                  <a:pt x="0" y="0"/>
                </a:moveTo>
                <a:lnTo>
                  <a:pt x="7438416" y="0"/>
                </a:lnTo>
                <a:lnTo>
                  <a:pt x="7438416" y="4021934"/>
                </a:lnTo>
                <a:lnTo>
                  <a:pt x="0" y="40219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2603" y="589815"/>
            <a:ext cx="6941784" cy="5672577"/>
          </a:xfrm>
          <a:custGeom>
            <a:avLst/>
            <a:gdLst/>
            <a:ahLst/>
            <a:cxnLst/>
            <a:rect l="l" t="t" r="r" b="b"/>
            <a:pathLst>
              <a:path w="6941784" h="5672577">
                <a:moveTo>
                  <a:pt x="0" y="0"/>
                </a:moveTo>
                <a:lnTo>
                  <a:pt x="6941785" y="0"/>
                </a:lnTo>
                <a:lnTo>
                  <a:pt x="6941785" y="5672577"/>
                </a:lnTo>
                <a:lnTo>
                  <a:pt x="0" y="5672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820884" y="5105400"/>
            <a:ext cx="7438416" cy="3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Bold"/>
              </a:rPr>
              <a:t>Informasi Data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2603" y="6224292"/>
            <a:ext cx="6941784" cy="3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Bold"/>
              </a:rPr>
              <a:t>Data NULL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1652" y="1389892"/>
            <a:ext cx="7089239" cy="2909319"/>
          </a:xfrm>
          <a:custGeom>
            <a:avLst/>
            <a:gdLst/>
            <a:ahLst/>
            <a:cxnLst/>
            <a:rect l="l" t="t" r="r" b="b"/>
            <a:pathLst>
              <a:path w="7089239" h="2909319">
                <a:moveTo>
                  <a:pt x="0" y="0"/>
                </a:moveTo>
                <a:lnTo>
                  <a:pt x="7089239" y="0"/>
                </a:lnTo>
                <a:lnTo>
                  <a:pt x="7089239" y="2909319"/>
                </a:lnTo>
                <a:lnTo>
                  <a:pt x="0" y="2909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528472" y="1102132"/>
            <a:ext cx="7942744" cy="3197079"/>
          </a:xfrm>
          <a:custGeom>
            <a:avLst/>
            <a:gdLst/>
            <a:ahLst/>
            <a:cxnLst/>
            <a:rect l="l" t="t" r="r" b="b"/>
            <a:pathLst>
              <a:path w="7942744" h="3197079">
                <a:moveTo>
                  <a:pt x="0" y="0"/>
                </a:moveTo>
                <a:lnTo>
                  <a:pt x="7942745" y="0"/>
                </a:lnTo>
                <a:lnTo>
                  <a:pt x="7942745" y="3197079"/>
                </a:lnTo>
                <a:lnTo>
                  <a:pt x="0" y="31970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5853" y="5309815"/>
            <a:ext cx="8255042" cy="2964628"/>
          </a:xfrm>
          <a:custGeom>
            <a:avLst/>
            <a:gdLst/>
            <a:ahLst/>
            <a:cxnLst/>
            <a:rect l="l" t="t" r="r" b="b"/>
            <a:pathLst>
              <a:path w="8255042" h="2964628">
                <a:moveTo>
                  <a:pt x="0" y="0"/>
                </a:moveTo>
                <a:lnTo>
                  <a:pt x="8255042" y="0"/>
                </a:lnTo>
                <a:lnTo>
                  <a:pt x="8255042" y="2964628"/>
                </a:lnTo>
                <a:lnTo>
                  <a:pt x="0" y="29646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528472" y="5400056"/>
            <a:ext cx="8311602" cy="2874387"/>
          </a:xfrm>
          <a:custGeom>
            <a:avLst/>
            <a:gdLst/>
            <a:ahLst/>
            <a:cxnLst/>
            <a:rect l="l" t="t" r="r" b="b"/>
            <a:pathLst>
              <a:path w="8311602" h="2874387">
                <a:moveTo>
                  <a:pt x="0" y="0"/>
                </a:moveTo>
                <a:lnTo>
                  <a:pt x="8311603" y="0"/>
                </a:lnTo>
                <a:lnTo>
                  <a:pt x="8311603" y="2874387"/>
                </a:lnTo>
                <a:lnTo>
                  <a:pt x="0" y="28743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81652" y="4261111"/>
            <a:ext cx="7089239" cy="3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Bold"/>
              </a:rPr>
              <a:t>DataFrame Count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28472" y="4261111"/>
            <a:ext cx="7942744" cy="3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Bold"/>
              </a:rPr>
              <a:t>DataFrame Provinsi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5853" y="8236343"/>
            <a:ext cx="8255042" cy="3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Bold"/>
              </a:rPr>
              <a:t>DataFrame Kabupaten/Kota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28472" y="8236343"/>
            <a:ext cx="8311602" cy="356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/>
                </a:solidFill>
                <a:latin typeface="Canva Sans Bold"/>
              </a:rPr>
              <a:t>DataFrame Nama Tempat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606</Words>
  <Application>Microsoft Office PowerPoint</Application>
  <PresentationFormat>Custom</PresentationFormat>
  <Paragraphs>82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Canva Sans Bold</vt:lpstr>
      <vt:lpstr>Teko Medium</vt:lpstr>
      <vt:lpstr>DM Sans</vt:lpstr>
      <vt:lpstr>Kollektif</vt:lpstr>
      <vt:lpstr>Calibri</vt:lpstr>
      <vt:lpstr>League Spartan</vt:lpstr>
      <vt:lpstr>Canva Sans</vt:lpstr>
      <vt:lpstr>Roboto Bold</vt:lpstr>
      <vt:lpstr>Google Sans</vt:lpstr>
      <vt:lpstr>Trebuchet MS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Export seluruh dataset Ke dalam Database</vt:lpstr>
      <vt:lpstr>Arsitektur Microservice</vt:lpstr>
      <vt:lpstr>Proses Bisnis</vt:lpstr>
      <vt:lpstr>Run Aplikasi kitapastijalan.com</vt:lpstr>
      <vt:lpstr>MEMBER AREA https://kitapastijalan.com/member </vt:lpstr>
      <vt:lpstr>OLAP Online Analytical Processing</vt:lpstr>
      <vt:lpstr>Google Data Studio</vt:lpstr>
      <vt:lpstr>HASIL RANCANGAN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Defense</dc:title>
  <dc:creator>dandicka</dc:creator>
  <cp:lastModifiedBy>labfslkm21</cp:lastModifiedBy>
  <cp:revision>23</cp:revision>
  <dcterms:created xsi:type="dcterms:W3CDTF">2006-08-16T00:00:00Z</dcterms:created>
  <dcterms:modified xsi:type="dcterms:W3CDTF">2023-07-13T06:54:08Z</dcterms:modified>
  <dc:identifier>DAFTTP6WhH8</dc:identifier>
</cp:coreProperties>
</file>